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47DC3-BD8C-4FE5-8462-E4DC3BD5D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2818B8-B1E1-42CF-9636-274BF93350C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4400" b="1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 контракт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207EF-4B9A-4105-B278-E931F6D60CEF}" type="parTrans" cxnId="{BECFB636-DABA-42C9-9B22-9DC2A9CB8C21}">
      <dgm:prSet/>
      <dgm:spPr/>
      <dgm:t>
        <a:bodyPr/>
        <a:lstStyle/>
        <a:p>
          <a:endParaRPr lang="ru-RU"/>
        </a:p>
      </dgm:t>
    </dgm:pt>
    <dgm:pt modelId="{633AEC4E-C542-4A69-9CFD-9002EB9E4BBE}" type="sibTrans" cxnId="{BECFB636-DABA-42C9-9B22-9DC2A9CB8C21}">
      <dgm:prSet/>
      <dgm:spPr/>
      <dgm:t>
        <a:bodyPr/>
        <a:lstStyle/>
        <a:p>
          <a:endParaRPr lang="ru-RU"/>
        </a:p>
      </dgm:t>
    </dgm:pt>
    <dgm:pt modelId="{5A17F442-790F-4DB0-86B1-913B44F17653}" type="pres">
      <dgm:prSet presAssocID="{5C347DC3-BD8C-4FE5-8462-E4DC3BD5D9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66F1D-875B-4AA7-9FA5-293FFBA858F8}" type="pres">
      <dgm:prSet presAssocID="{912818B8-B1E1-42CF-9636-274BF93350C9}" presName="parentText" presStyleLbl="node1" presStyleIdx="0" presStyleCnt="1" custScaleY="137014" custLinFactNeighborY="5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FB636-DABA-42C9-9B22-9DC2A9CB8C21}" srcId="{5C347DC3-BD8C-4FE5-8462-E4DC3BD5D9C2}" destId="{912818B8-B1E1-42CF-9636-274BF93350C9}" srcOrd="0" destOrd="0" parTransId="{183207EF-4B9A-4105-B278-E931F6D60CEF}" sibTransId="{633AEC4E-C542-4A69-9CFD-9002EB9E4BBE}"/>
    <dgm:cxn modelId="{13FD076C-8C2B-49FA-B3EC-3E2FC0CF574C}" type="presOf" srcId="{5C347DC3-BD8C-4FE5-8462-E4DC3BD5D9C2}" destId="{5A17F442-790F-4DB0-86B1-913B44F17653}" srcOrd="0" destOrd="0" presId="urn:microsoft.com/office/officeart/2005/8/layout/vList2"/>
    <dgm:cxn modelId="{F889A9F8-35C7-451B-8DED-74A26B8B4BE2}" type="presOf" srcId="{912818B8-B1E1-42CF-9636-274BF93350C9}" destId="{29566F1D-875B-4AA7-9FA5-293FFBA858F8}" srcOrd="0" destOrd="0" presId="urn:microsoft.com/office/officeart/2005/8/layout/vList2"/>
    <dgm:cxn modelId="{49E7447B-4F6F-444C-88CA-AE5A617E2A84}" type="presParOf" srcId="{5A17F442-790F-4DB0-86B1-913B44F17653}" destId="{29566F1D-875B-4AA7-9FA5-293FFBA858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35D25B-A43D-4947-A034-509D42D67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4D5EC8-34FA-49C0-BE9D-CCB31788E9FE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более:    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CF3EC-6CA1-4032-84DB-886A0A2E877E}" type="parTrans" cxnId="{7399EF97-4724-4AB8-8D9D-673692E5C18F}">
      <dgm:prSet/>
      <dgm:spPr/>
      <dgm:t>
        <a:bodyPr/>
        <a:lstStyle/>
        <a:p>
          <a:endParaRPr lang="ru-RU"/>
        </a:p>
      </dgm:t>
    </dgm:pt>
    <dgm:pt modelId="{C0E7D547-7744-40DA-A378-4EA4F96ACCC8}" type="sibTrans" cxnId="{7399EF97-4724-4AB8-8D9D-673692E5C18F}">
      <dgm:prSet/>
      <dgm:spPr/>
      <dgm:t>
        <a:bodyPr/>
        <a:lstStyle/>
        <a:p>
          <a:endParaRPr lang="ru-RU"/>
        </a:p>
      </dgm:t>
    </dgm:pt>
    <dgm:pt modelId="{DA2C8448-7509-450F-9B70-92C4413886EF}" type="pres">
      <dgm:prSet presAssocID="{4535D25B-A43D-4947-A034-509D42D67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D1A25-6452-44C3-BAA9-0E2D503C44BE}" type="pres">
      <dgm:prSet presAssocID="{B84D5EC8-34FA-49C0-BE9D-CCB31788E9FE}" presName="parentText" presStyleLbl="node1" presStyleIdx="0" presStyleCnt="1" custScaleY="56906" custLinFactNeighborX="-1065" custLinFactNeighborY="-30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9EF97-4724-4AB8-8D9D-673692E5C18F}" srcId="{4535D25B-A43D-4947-A034-509D42D6729D}" destId="{B84D5EC8-34FA-49C0-BE9D-CCB31788E9FE}" srcOrd="0" destOrd="0" parTransId="{87BCF3EC-6CA1-4032-84DB-886A0A2E877E}" sibTransId="{C0E7D547-7744-40DA-A378-4EA4F96ACCC8}"/>
    <dgm:cxn modelId="{6DA791FD-6CFA-468A-8C46-1BBF578C88F3}" type="presOf" srcId="{4535D25B-A43D-4947-A034-509D42D6729D}" destId="{DA2C8448-7509-450F-9B70-92C4413886EF}" srcOrd="0" destOrd="0" presId="urn:microsoft.com/office/officeart/2005/8/layout/vList2"/>
    <dgm:cxn modelId="{539119D8-1BCA-41FF-8444-CE7E2F091270}" type="presOf" srcId="{B84D5EC8-34FA-49C0-BE9D-CCB31788E9FE}" destId="{9B0D1A25-6452-44C3-BAA9-0E2D503C44BE}" srcOrd="0" destOrd="0" presId="urn:microsoft.com/office/officeart/2005/8/layout/vList2"/>
    <dgm:cxn modelId="{2314981D-D5E6-4C07-87F5-C42357974616}" type="presParOf" srcId="{DA2C8448-7509-450F-9B70-92C4413886EF}" destId="{9B0D1A25-6452-44C3-BAA9-0E2D503C4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399149-AD6E-4565-BB53-E7C7A59018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4BA35-AE14-42E6-B9A8-7E66E040BA5D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</a:t>
          </a:r>
          <a:b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не более                              </a:t>
          </a:r>
          <a:r>
            <a:rPr lang="ru-RU" sz="1800" b="1" dirty="0" smtClean="0"/>
            <a:t>100 000 руб.</a:t>
          </a:r>
          <a:endParaRPr lang="ru-RU" sz="1800" dirty="0"/>
        </a:p>
      </dgm:t>
    </dgm:pt>
    <dgm:pt modelId="{2EC9E54C-A5A5-48C0-92BD-4C8A808AA04F}" type="parTrans" cxnId="{EA1FB91E-B94E-4FCE-A73C-24CCC74748FE}">
      <dgm:prSet/>
      <dgm:spPr/>
      <dgm:t>
        <a:bodyPr/>
        <a:lstStyle/>
        <a:p>
          <a:endParaRPr lang="ru-RU"/>
        </a:p>
      </dgm:t>
    </dgm:pt>
    <dgm:pt modelId="{CADBE6A2-421B-46CA-8DFA-E682DB2D4440}" type="sibTrans" cxnId="{EA1FB91E-B94E-4FCE-A73C-24CCC74748FE}">
      <dgm:prSet/>
      <dgm:spPr/>
      <dgm:t>
        <a:bodyPr/>
        <a:lstStyle/>
        <a:p>
          <a:endParaRPr lang="ru-RU"/>
        </a:p>
      </dgm:t>
    </dgm:pt>
    <dgm:pt modelId="{99C8DC76-69A2-4D00-B6FC-0338A89C33B7}" type="pres">
      <dgm:prSet presAssocID="{70399149-AD6E-4565-BB53-E7C7A59018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C1195-C332-4FB0-B158-37684FEDE631}" type="pres">
      <dgm:prSet presAssocID="{E864BA35-AE14-42E6-B9A8-7E66E040BA5D}" presName="parentText" presStyleLbl="node1" presStyleIdx="0" presStyleCnt="1" custLinFactNeighborX="-3263" custLinFactNeighborY="1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C61BB-D387-4372-89CE-52D97814C6F7}" type="presOf" srcId="{70399149-AD6E-4565-BB53-E7C7A59018B6}" destId="{99C8DC76-69A2-4D00-B6FC-0338A89C33B7}" srcOrd="0" destOrd="0" presId="urn:microsoft.com/office/officeart/2005/8/layout/vList2"/>
    <dgm:cxn modelId="{EA1FB91E-B94E-4FCE-A73C-24CCC74748FE}" srcId="{70399149-AD6E-4565-BB53-E7C7A59018B6}" destId="{E864BA35-AE14-42E6-B9A8-7E66E040BA5D}" srcOrd="0" destOrd="0" parTransId="{2EC9E54C-A5A5-48C0-92BD-4C8A808AA04F}" sibTransId="{CADBE6A2-421B-46CA-8DFA-E682DB2D4440}"/>
    <dgm:cxn modelId="{D2E5450B-E7FD-4698-9576-5E34697A9E18}" type="presOf" srcId="{E864BA35-AE14-42E6-B9A8-7E66E040BA5D}" destId="{D20C1195-C332-4FB0-B158-37684FEDE631}" srcOrd="0" destOrd="0" presId="urn:microsoft.com/office/officeart/2005/8/layout/vList2"/>
    <dgm:cxn modelId="{763BAAC0-708C-4791-931E-1138AA057F91}" type="presParOf" srcId="{99C8DC76-69A2-4D00-B6FC-0338A89C33B7}" destId="{D20C1195-C332-4FB0-B158-37684FEDE6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91A47F-B819-4B75-B29B-D50DEDC03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8071AB-4796-4473-854B-10761E49D8A9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A08BE-47F5-47F5-B193-7577D317D459}" type="parTrans" cxnId="{73B5872C-2669-4396-80B0-D8C8257644CF}">
      <dgm:prSet/>
      <dgm:spPr/>
      <dgm:t>
        <a:bodyPr/>
        <a:lstStyle/>
        <a:p>
          <a:endParaRPr lang="ru-RU"/>
        </a:p>
      </dgm:t>
    </dgm:pt>
    <dgm:pt modelId="{8DF0B171-039E-4409-87FB-A5B7AAF2B235}" type="sibTrans" cxnId="{73B5872C-2669-4396-80B0-D8C8257644CF}">
      <dgm:prSet/>
      <dgm:spPr/>
      <dgm:t>
        <a:bodyPr/>
        <a:lstStyle/>
        <a:p>
          <a:endParaRPr lang="ru-RU"/>
        </a:p>
      </dgm:t>
    </dgm:pt>
    <dgm:pt modelId="{8BAC6C04-76F2-4007-84BF-08D5A6158154}" type="pres">
      <dgm:prSet presAssocID="{7991A47F-B819-4B75-B29B-D50DEDC03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6DA16-E069-4D39-AC7C-A28728617185}" type="pres">
      <dgm:prSet presAssocID="{A48071AB-4796-4473-854B-10761E49D8A9}" presName="parentText" presStyleLbl="node1" presStyleIdx="0" presStyleCnt="1" custScaleY="224592" custLinFactNeighborX="-501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06FBB-9798-4594-AE33-647E0859DDE6}" type="presOf" srcId="{A48071AB-4796-4473-854B-10761E49D8A9}" destId="{FD66DA16-E069-4D39-AC7C-A28728617185}" srcOrd="0" destOrd="0" presId="urn:microsoft.com/office/officeart/2005/8/layout/vList2"/>
    <dgm:cxn modelId="{73B5872C-2669-4396-80B0-D8C8257644CF}" srcId="{7991A47F-B819-4B75-B29B-D50DEDC034A1}" destId="{A48071AB-4796-4473-854B-10761E49D8A9}" srcOrd="0" destOrd="0" parTransId="{6B1A08BE-47F5-47F5-B193-7577D317D459}" sibTransId="{8DF0B171-039E-4409-87FB-A5B7AAF2B235}"/>
    <dgm:cxn modelId="{9239A81A-9046-4478-BE28-260A013A8FFA}" type="presOf" srcId="{7991A47F-B819-4B75-B29B-D50DEDC034A1}" destId="{8BAC6C04-76F2-4007-84BF-08D5A6158154}" srcOrd="0" destOrd="0" presId="urn:microsoft.com/office/officeart/2005/8/layout/vList2"/>
    <dgm:cxn modelId="{0BD61E5F-9E7C-4010-827A-022C6340D760}" type="presParOf" srcId="{8BAC6C04-76F2-4007-84BF-08D5A6158154}" destId="{FD66DA16-E069-4D39-AC7C-A287286171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185861-D577-4D19-8A4E-5A8755D75A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20B6A-61F9-4094-8EA3-59DE3267ADD1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2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Предоставляется ежемесячная </a:t>
          </a:r>
          <a:b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                           *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17 179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C3E47-DFCE-4846-A074-3198F918397B}" type="parTrans" cxnId="{C9369829-F1FF-4147-8747-BFB16F063947}">
      <dgm:prSet/>
      <dgm:spPr/>
      <dgm:t>
        <a:bodyPr/>
        <a:lstStyle/>
        <a:p>
          <a:endParaRPr lang="ru-RU"/>
        </a:p>
      </dgm:t>
    </dgm:pt>
    <dgm:pt modelId="{2D85BDF1-78A9-493F-A5C0-DE43B4DA442B}" type="sibTrans" cxnId="{C9369829-F1FF-4147-8747-BFB16F063947}">
      <dgm:prSet/>
      <dgm:spPr/>
      <dgm:t>
        <a:bodyPr/>
        <a:lstStyle/>
        <a:p>
          <a:endParaRPr lang="ru-RU"/>
        </a:p>
      </dgm:t>
    </dgm:pt>
    <dgm:pt modelId="{1C42A56A-63B3-430D-8CD6-84CC15C65394}" type="pres">
      <dgm:prSet presAssocID="{A0185861-D577-4D19-8A4E-5A8755D75A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67E76-9682-46DC-B9E8-8A3C33F70966}" type="pres">
      <dgm:prSet presAssocID="{FD820B6A-61F9-4094-8EA3-59DE3267ADD1}" presName="parentText" presStyleLbl="node1" presStyleIdx="0" presStyleCnt="1" custScaleY="162222" custLinFactNeighborX="357" custLinFactNeighborY="-40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E8C5F-EBC7-4A45-A94B-DA1212342C14}" type="presOf" srcId="{A0185861-D577-4D19-8A4E-5A8755D75A81}" destId="{1C42A56A-63B3-430D-8CD6-84CC15C65394}" srcOrd="0" destOrd="0" presId="urn:microsoft.com/office/officeart/2005/8/layout/vList2"/>
    <dgm:cxn modelId="{C9369829-F1FF-4147-8747-BFB16F063947}" srcId="{A0185861-D577-4D19-8A4E-5A8755D75A81}" destId="{FD820B6A-61F9-4094-8EA3-59DE3267ADD1}" srcOrd="0" destOrd="0" parTransId="{B31C3E47-DFCE-4846-A074-3198F918397B}" sibTransId="{2D85BDF1-78A9-493F-A5C0-DE43B4DA442B}"/>
    <dgm:cxn modelId="{DE63C58E-715E-4223-A853-AEB63780C642}" type="presOf" srcId="{FD820B6A-61F9-4094-8EA3-59DE3267ADD1}" destId="{91A67E76-9682-46DC-B9E8-8A3C33F70966}" srcOrd="0" destOrd="0" presId="urn:microsoft.com/office/officeart/2005/8/layout/vList2"/>
    <dgm:cxn modelId="{B3A37E84-7231-4C40-B478-8477745A6453}" type="presParOf" srcId="{1C42A56A-63B3-430D-8CD6-84CC15C65394}" destId="{91A67E76-9682-46DC-B9E8-8A3C33F709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3BAF70-F401-474F-AC2A-0C6E541EC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170B2-E868-4299-9523-6DBE914AB1D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1. Регистрация в налоговом органе через  мобильное приложение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«Мой налог»</a:t>
          </a:r>
          <a:r>
            <a: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без личного посещения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A0EA2-1A7D-4054-92A8-0AB2DD68B29C}" type="parTrans" cxnId="{78D86FDF-B0A4-4283-ADE5-5C2D5C3466EE}">
      <dgm:prSet/>
      <dgm:spPr/>
      <dgm:t>
        <a:bodyPr/>
        <a:lstStyle/>
        <a:p>
          <a:endParaRPr lang="ru-RU"/>
        </a:p>
      </dgm:t>
    </dgm:pt>
    <dgm:pt modelId="{7E9AB3B8-1182-493C-B30E-501EFA5BDF32}" type="sibTrans" cxnId="{78D86FDF-B0A4-4283-ADE5-5C2D5C3466EE}">
      <dgm:prSet/>
      <dgm:spPr/>
      <dgm:t>
        <a:bodyPr/>
        <a:lstStyle/>
        <a:p>
          <a:endParaRPr lang="ru-RU"/>
        </a:p>
      </dgm:t>
    </dgm:pt>
    <dgm:pt modelId="{F532F647-5F55-49B4-95CE-D36436764E5C}" type="pres">
      <dgm:prSet presAssocID="{063BAF70-F401-474F-AC2A-0C6E541EC1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071E5-DCB2-4F8E-9996-C9F0F782B11D}" type="pres">
      <dgm:prSet presAssocID="{28E170B2-E868-4299-9523-6DBE914AB1DF}" presName="parentText" presStyleLbl="node1" presStyleIdx="0" presStyleCnt="1" custLinFactNeighborX="-1520" custLinFactNeighborY="-8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86FDF-B0A4-4283-ADE5-5C2D5C3466EE}" srcId="{063BAF70-F401-474F-AC2A-0C6E541EC171}" destId="{28E170B2-E868-4299-9523-6DBE914AB1DF}" srcOrd="0" destOrd="0" parTransId="{20CA0EA2-1A7D-4054-92A8-0AB2DD68B29C}" sibTransId="{7E9AB3B8-1182-493C-B30E-501EFA5BDF32}"/>
    <dgm:cxn modelId="{55E1A871-BF3E-45CD-BDAE-53D1396DD8BF}" type="presOf" srcId="{28E170B2-E868-4299-9523-6DBE914AB1DF}" destId="{418071E5-DCB2-4F8E-9996-C9F0F782B11D}" srcOrd="0" destOrd="0" presId="urn:microsoft.com/office/officeart/2005/8/layout/vList2"/>
    <dgm:cxn modelId="{71835441-670A-4011-8FC1-B2206C773960}" type="presOf" srcId="{063BAF70-F401-474F-AC2A-0C6E541EC171}" destId="{F532F647-5F55-49B4-95CE-D36436764E5C}" srcOrd="0" destOrd="0" presId="urn:microsoft.com/office/officeart/2005/8/layout/vList2"/>
    <dgm:cxn modelId="{9A04753B-FDFC-4384-B498-7EFED1772641}" type="presParOf" srcId="{F532F647-5F55-49B4-95CE-D36436764E5C}" destId="{418071E5-DCB2-4F8E-9996-C9F0F782B1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292FE0-681C-4D30-8D2E-A71114AE0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8E7E1-8541-4BE9-970D-3287020C4527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2. Не требуется ведения налоговой отчетности. Все документы формируются в мобильном приложении </a:t>
          </a:r>
          <a:b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«Мой налог»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D5BDD-1D74-46E5-ACCD-2EF86795942B}" type="parTrans" cxnId="{7385E7CB-7469-4EC2-8BE0-404B3EE381C7}">
      <dgm:prSet/>
      <dgm:spPr/>
      <dgm:t>
        <a:bodyPr/>
        <a:lstStyle/>
        <a:p>
          <a:endParaRPr lang="ru-RU"/>
        </a:p>
      </dgm:t>
    </dgm:pt>
    <dgm:pt modelId="{3C9D2071-216A-46A4-B598-844D57839B28}" type="sibTrans" cxnId="{7385E7CB-7469-4EC2-8BE0-404B3EE381C7}">
      <dgm:prSet/>
      <dgm:spPr/>
      <dgm:t>
        <a:bodyPr/>
        <a:lstStyle/>
        <a:p>
          <a:endParaRPr lang="ru-RU"/>
        </a:p>
      </dgm:t>
    </dgm:pt>
    <dgm:pt modelId="{D12111AA-55C1-415A-A49E-5344A8B5390C}" type="pres">
      <dgm:prSet presAssocID="{72292FE0-681C-4D30-8D2E-A71114AE02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DF772-3803-464F-A0A7-BDACC6DE9331}" type="pres">
      <dgm:prSet presAssocID="{A148E7E1-8541-4BE9-970D-3287020C4527}" presName="parentText" presStyleLbl="node1" presStyleIdx="0" presStyleCnt="1" custScaleY="381506" custLinFactNeighborY="-38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5E7CB-7469-4EC2-8BE0-404B3EE381C7}" srcId="{72292FE0-681C-4D30-8D2E-A71114AE0202}" destId="{A148E7E1-8541-4BE9-970D-3287020C4527}" srcOrd="0" destOrd="0" parTransId="{018D5BDD-1D74-46E5-ACCD-2EF86795942B}" sibTransId="{3C9D2071-216A-46A4-B598-844D57839B28}"/>
    <dgm:cxn modelId="{98B9420F-725F-4912-9A5D-6B1A50931C93}" type="presOf" srcId="{72292FE0-681C-4D30-8D2E-A71114AE0202}" destId="{D12111AA-55C1-415A-A49E-5344A8B5390C}" srcOrd="0" destOrd="0" presId="urn:microsoft.com/office/officeart/2005/8/layout/vList2"/>
    <dgm:cxn modelId="{B422FAA5-FDA8-4D5F-9280-F6F91B9FD87A}" type="presOf" srcId="{A148E7E1-8541-4BE9-970D-3287020C4527}" destId="{4B7DF772-3803-464F-A0A7-BDACC6DE9331}" srcOrd="0" destOrd="0" presId="urn:microsoft.com/office/officeart/2005/8/layout/vList2"/>
    <dgm:cxn modelId="{0956129F-2AAF-4FE1-A109-253AE02EE15D}" type="presParOf" srcId="{D12111AA-55C1-415A-A49E-5344A8B5390C}" destId="{4B7DF772-3803-464F-A0A7-BDACC6DE93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42C22A-C79F-4CCD-ADF2-86403496F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1B8FF5-8C61-4A3A-BAFA-F88ECEC36506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3. Нельзя нанимать работников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DBDF2-4D40-4FD3-BB6F-626EB2EF2BAF}" type="parTrans" cxnId="{1402FD0B-E3DA-4273-9D04-D7DD0E29DB1B}">
      <dgm:prSet/>
      <dgm:spPr/>
      <dgm:t>
        <a:bodyPr/>
        <a:lstStyle/>
        <a:p>
          <a:endParaRPr lang="ru-RU"/>
        </a:p>
      </dgm:t>
    </dgm:pt>
    <dgm:pt modelId="{D747521F-760B-447B-A5ED-741DBA5DB0C5}" type="sibTrans" cxnId="{1402FD0B-E3DA-4273-9D04-D7DD0E29DB1B}">
      <dgm:prSet/>
      <dgm:spPr/>
      <dgm:t>
        <a:bodyPr/>
        <a:lstStyle/>
        <a:p>
          <a:endParaRPr lang="ru-RU"/>
        </a:p>
      </dgm:t>
    </dgm:pt>
    <dgm:pt modelId="{A698D7CC-5735-4333-A131-4A5F1F3CA1D8}" type="pres">
      <dgm:prSet presAssocID="{9042C22A-C79F-4CCD-ADF2-86403496F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81FFD-B1E4-4E03-A729-BDCA7C36584E}" type="pres">
      <dgm:prSet presAssocID="{741B8FF5-8C61-4A3A-BAFA-F88ECEC36506}" presName="parentText" presStyleLbl="node1" presStyleIdx="0" presStyleCnt="1" custLinFactNeighborX="904" custLinFactNeighborY="-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E9EB1-21E4-4238-B59C-F79F4C8C193D}" type="presOf" srcId="{9042C22A-C79F-4CCD-ADF2-86403496FA49}" destId="{A698D7CC-5735-4333-A131-4A5F1F3CA1D8}" srcOrd="0" destOrd="0" presId="urn:microsoft.com/office/officeart/2005/8/layout/vList2"/>
    <dgm:cxn modelId="{1402FD0B-E3DA-4273-9D04-D7DD0E29DB1B}" srcId="{9042C22A-C79F-4CCD-ADF2-86403496FA49}" destId="{741B8FF5-8C61-4A3A-BAFA-F88ECEC36506}" srcOrd="0" destOrd="0" parTransId="{D0BDBDF2-4D40-4FD3-BB6F-626EB2EF2BAF}" sibTransId="{D747521F-760B-447B-A5ED-741DBA5DB0C5}"/>
    <dgm:cxn modelId="{2AA9BF1D-7E68-4E3E-AFFC-F7FED2FC84B6}" type="presOf" srcId="{741B8FF5-8C61-4A3A-BAFA-F88ECEC36506}" destId="{2FD81FFD-B1E4-4E03-A729-BDCA7C36584E}" srcOrd="0" destOrd="0" presId="urn:microsoft.com/office/officeart/2005/8/layout/vList2"/>
    <dgm:cxn modelId="{5DF27822-DA4D-465E-95FA-2CB5792A057A}" type="presParOf" srcId="{A698D7CC-5735-4333-A131-4A5F1F3CA1D8}" destId="{2FD81FFD-B1E4-4E03-A729-BDCA7C3658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D09FAA-B9BA-48F2-8E43-F83C16A8E9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6BF44-EFEA-4810-8B87-37B73FCBEE58}">
      <dgm:prSet custT="1"/>
      <dgm:spPr>
        <a:solidFill>
          <a:srgbClr val="00B0F0"/>
        </a:solidFill>
      </dgm:spPr>
      <dgm:t>
        <a:bodyPr/>
        <a:lstStyle/>
        <a:p>
          <a:pPr rtl="0"/>
          <a:endParaRPr lang="ru-RU" sz="1200" b="1" dirty="0" smtClean="0"/>
        </a:p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4. Налоговая ставка:</a:t>
          </a:r>
        </a:p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-     6 % от выручки при работе с юридическими лицами</a:t>
          </a:r>
        </a:p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-     4 % от выручки при работе с физическими лицами</a:t>
          </a:r>
        </a:p>
        <a:p>
          <a:pPr rtl="0"/>
          <a:endParaRPr lang="ru-RU" sz="700" b="1" dirty="0" smtClean="0"/>
        </a:p>
        <a:p>
          <a:pPr rtl="0"/>
          <a:endParaRPr lang="ru-RU" sz="700" dirty="0"/>
        </a:p>
      </dgm:t>
    </dgm:pt>
    <dgm:pt modelId="{23E35932-D818-4329-9AF4-B406B6E1814B}" type="parTrans" cxnId="{5EF9D288-98A1-4DB6-A515-235C401A0A17}">
      <dgm:prSet/>
      <dgm:spPr/>
      <dgm:t>
        <a:bodyPr/>
        <a:lstStyle/>
        <a:p>
          <a:endParaRPr lang="ru-RU"/>
        </a:p>
      </dgm:t>
    </dgm:pt>
    <dgm:pt modelId="{6DB256AE-FFBD-41BF-AD12-D89ABD9A280F}" type="sibTrans" cxnId="{5EF9D288-98A1-4DB6-A515-235C401A0A17}">
      <dgm:prSet/>
      <dgm:spPr/>
      <dgm:t>
        <a:bodyPr/>
        <a:lstStyle/>
        <a:p>
          <a:endParaRPr lang="ru-RU"/>
        </a:p>
      </dgm:t>
    </dgm:pt>
    <dgm:pt modelId="{6F628EC5-BDAC-410F-96D6-53F86AB77140}" type="pres">
      <dgm:prSet presAssocID="{92D09FAA-B9BA-48F2-8E43-F83C16A8E9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25BD7-DB8B-4092-B6BE-62D12CA49084}" type="pres">
      <dgm:prSet presAssocID="{1CC6BF44-EFEA-4810-8B87-37B73FCBEE58}" presName="parentText" presStyleLbl="node1" presStyleIdx="0" presStyleCnt="1" custScaleY="134005" custLinFactNeighborY="11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9D288-98A1-4DB6-A515-235C401A0A17}" srcId="{92D09FAA-B9BA-48F2-8E43-F83C16A8E997}" destId="{1CC6BF44-EFEA-4810-8B87-37B73FCBEE58}" srcOrd="0" destOrd="0" parTransId="{23E35932-D818-4329-9AF4-B406B6E1814B}" sibTransId="{6DB256AE-FFBD-41BF-AD12-D89ABD9A280F}"/>
    <dgm:cxn modelId="{5BF4257C-4FB9-49DB-97BF-1A400143054E}" type="presOf" srcId="{92D09FAA-B9BA-48F2-8E43-F83C16A8E997}" destId="{6F628EC5-BDAC-410F-96D6-53F86AB77140}" srcOrd="0" destOrd="0" presId="urn:microsoft.com/office/officeart/2005/8/layout/vList2"/>
    <dgm:cxn modelId="{00BA3FF3-4354-4632-BD28-3979AB72AFFD}" type="presOf" srcId="{1CC6BF44-EFEA-4810-8B87-37B73FCBEE58}" destId="{0A625BD7-DB8B-4092-B6BE-62D12CA49084}" srcOrd="0" destOrd="0" presId="urn:microsoft.com/office/officeart/2005/8/layout/vList2"/>
    <dgm:cxn modelId="{53B4C73A-09F6-400F-8FF9-1F1C0B040C7F}" type="presParOf" srcId="{6F628EC5-BDAC-410F-96D6-53F86AB77140}" destId="{0A625BD7-DB8B-4092-B6BE-62D12CA490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0E224D-9897-4CD1-BDB7-2D669FE0F7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2B79F-31E6-4B2E-B877-82CD42F6DA6D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5. Максимальный предел доходов : </a:t>
          </a:r>
        </a:p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2,4 миллиона рублей в год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A9CBD-7D08-4C24-B126-E0C824B310F6}" type="parTrans" cxnId="{0DF6342B-0497-4849-8723-22A60D52F666}">
      <dgm:prSet/>
      <dgm:spPr/>
      <dgm:t>
        <a:bodyPr/>
        <a:lstStyle/>
        <a:p>
          <a:endParaRPr lang="ru-RU"/>
        </a:p>
      </dgm:t>
    </dgm:pt>
    <dgm:pt modelId="{E03E2C7E-5518-4E94-8528-609F873730C7}" type="sibTrans" cxnId="{0DF6342B-0497-4849-8723-22A60D52F666}">
      <dgm:prSet/>
      <dgm:spPr/>
      <dgm:t>
        <a:bodyPr/>
        <a:lstStyle/>
        <a:p>
          <a:endParaRPr lang="ru-RU"/>
        </a:p>
      </dgm:t>
    </dgm:pt>
    <dgm:pt modelId="{F401E125-3AC7-4BF9-8E6D-EA84EEAB6C3D}" type="pres">
      <dgm:prSet presAssocID="{F20E224D-9897-4CD1-BDB7-2D669FE0F7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8BDBC-6238-41DD-ADA5-DDD05A3425C1}" type="pres">
      <dgm:prSet presAssocID="{1942B79F-31E6-4B2E-B877-82CD42F6DA6D}" presName="parentText" presStyleLbl="node1" presStyleIdx="0" presStyleCnt="1" custLinFactNeighborX="2249" custLinFactNeighborY="-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6342B-0497-4849-8723-22A60D52F666}" srcId="{F20E224D-9897-4CD1-BDB7-2D669FE0F7EC}" destId="{1942B79F-31E6-4B2E-B877-82CD42F6DA6D}" srcOrd="0" destOrd="0" parTransId="{40DA9CBD-7D08-4C24-B126-E0C824B310F6}" sibTransId="{E03E2C7E-5518-4E94-8528-609F873730C7}"/>
    <dgm:cxn modelId="{1D7062D4-1772-4612-9CB0-538496C3C3CD}" type="presOf" srcId="{1942B79F-31E6-4B2E-B877-82CD42F6DA6D}" destId="{F408BDBC-6238-41DD-ADA5-DDD05A3425C1}" srcOrd="0" destOrd="0" presId="urn:microsoft.com/office/officeart/2005/8/layout/vList2"/>
    <dgm:cxn modelId="{AFB259A7-54A0-432D-A242-FC0F4F726892}" type="presOf" srcId="{F20E224D-9897-4CD1-BDB7-2D669FE0F7EC}" destId="{F401E125-3AC7-4BF9-8E6D-EA84EEAB6C3D}" srcOrd="0" destOrd="0" presId="urn:microsoft.com/office/officeart/2005/8/layout/vList2"/>
    <dgm:cxn modelId="{F0D58E52-92E2-482B-A892-9A5284B5768E}" type="presParOf" srcId="{F401E125-3AC7-4BF9-8E6D-EA84EEAB6C3D}" destId="{F408BDBC-6238-41DD-ADA5-DDD05A34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ED72E2-6FCC-4D70-BEE5-8903952425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B2F77-5ADC-48A7-9B0C-564D2645E7B2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endParaRPr lang="ru-RU" sz="1050" b="1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100" b="1" dirty="0" smtClean="0"/>
            <a:t>   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100" b="1" dirty="0" smtClean="0"/>
            <a:t>   </a:t>
          </a: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Нельзя</a:t>
          </a: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осуществлять следующие виды деятельности:</a:t>
          </a:r>
        </a:p>
        <a:p>
          <a:pPr rtl="0">
            <a:lnSpc>
              <a:spcPts val="1200"/>
            </a:lnSpc>
            <a:spcAft>
              <a:spcPts val="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-     продавать товары, которые произвел не сам;</a:t>
          </a:r>
        </a:p>
        <a:p>
          <a:pPr rtl="0">
            <a:lnSpc>
              <a:spcPts val="1200"/>
            </a:lnSpc>
            <a:spcAft>
              <a:spcPts val="60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     продавать подакцизные товары (табак, алкоголь, бензин);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-     продавать полезные ископаемые;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-    заниматься доставкой товаров для других компаний;</a:t>
          </a:r>
        </a:p>
        <a:p>
          <a:pPr rtl="0">
            <a:lnSpc>
              <a:spcPts val="1200"/>
            </a:lnSpc>
            <a:spcAft>
              <a:spcPts val="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-     работать </a:t>
          </a: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в интересах другого лица на основе            </a:t>
          </a:r>
        </a:p>
        <a:p>
          <a:pPr rtl="0">
            <a:lnSpc>
              <a:spcPts val="1200"/>
            </a:lnSpc>
            <a:spcAft>
              <a:spcPts val="0"/>
            </a:spcAft>
          </a:pPr>
          <a:r>
            <a:rPr lang="ru-RU" sz="1000" b="1" smtClean="0">
              <a:latin typeface="Arial" panose="020B0604020202020204" pitchFamily="34" charset="0"/>
              <a:cs typeface="Arial" panose="020B0604020202020204" pitchFamily="34" charset="0"/>
            </a:rPr>
            <a:t>       договоров </a:t>
          </a: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поручения, комиссии либо   агентских   </a:t>
          </a:r>
        </a:p>
        <a:p>
          <a:pPr rtl="0">
            <a:lnSpc>
              <a:spcPts val="1200"/>
            </a:lnSpc>
            <a:spcAft>
              <a:spcPts val="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   договоров;</a:t>
          </a:r>
          <a:endParaRPr lang="ru-RU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  -     сдавать в аренду офисные или нежилые помещения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500" b="1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500" b="1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500" b="1" dirty="0" smtClean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500" dirty="0"/>
        </a:p>
      </dgm:t>
    </dgm:pt>
    <dgm:pt modelId="{97EB08B4-C5B5-47F6-B572-B179960EFB21}" type="parTrans" cxnId="{44655FE0-EEE0-40C0-8090-48E139611712}">
      <dgm:prSet/>
      <dgm:spPr/>
      <dgm:t>
        <a:bodyPr/>
        <a:lstStyle/>
        <a:p>
          <a:endParaRPr lang="ru-RU"/>
        </a:p>
      </dgm:t>
    </dgm:pt>
    <dgm:pt modelId="{D62D3A2D-1181-4B5E-B402-A4B11BA69B17}" type="sibTrans" cxnId="{44655FE0-EEE0-40C0-8090-48E139611712}">
      <dgm:prSet/>
      <dgm:spPr/>
      <dgm:t>
        <a:bodyPr/>
        <a:lstStyle/>
        <a:p>
          <a:endParaRPr lang="ru-RU"/>
        </a:p>
      </dgm:t>
    </dgm:pt>
    <dgm:pt modelId="{5BD38DF1-5CDA-4A00-B5BE-35A30D6764AA}" type="pres">
      <dgm:prSet presAssocID="{9CED72E2-6FCC-4D70-BEE5-8903952425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E5D67-E437-4F90-9B4B-8ADF59611798}" type="pres">
      <dgm:prSet presAssocID="{6F5B2F77-5ADC-48A7-9B0C-564D2645E7B2}" presName="parentText" presStyleLbl="node1" presStyleIdx="0" presStyleCnt="1" custScaleY="174309" custLinFactNeighborX="1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788B0-32B5-4C29-B8B6-D527F76B5035}" type="presOf" srcId="{9CED72E2-6FCC-4D70-BEE5-89039524256F}" destId="{5BD38DF1-5CDA-4A00-B5BE-35A30D6764AA}" srcOrd="0" destOrd="0" presId="urn:microsoft.com/office/officeart/2005/8/layout/vList2"/>
    <dgm:cxn modelId="{AD4A12CD-7CF8-468F-884C-BB5707AC1E26}" type="presOf" srcId="{6F5B2F77-5ADC-48A7-9B0C-564D2645E7B2}" destId="{778E5D67-E437-4F90-9B4B-8ADF59611798}" srcOrd="0" destOrd="0" presId="urn:microsoft.com/office/officeart/2005/8/layout/vList2"/>
    <dgm:cxn modelId="{44655FE0-EEE0-40C0-8090-48E139611712}" srcId="{9CED72E2-6FCC-4D70-BEE5-89039524256F}" destId="{6F5B2F77-5ADC-48A7-9B0C-564D2645E7B2}" srcOrd="0" destOrd="0" parTransId="{97EB08B4-C5B5-47F6-B572-B179960EFB21}" sibTransId="{D62D3A2D-1181-4B5E-B402-A4B11BA69B17}"/>
    <dgm:cxn modelId="{3C74DA68-1FB5-415B-B3ED-9C11EB5391C2}" type="presParOf" srcId="{5BD38DF1-5CDA-4A00-B5BE-35A30D6764AA}" destId="{778E5D67-E437-4F90-9B4B-8ADF596117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BA647-9E11-4A9D-A595-6C516BC9F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40FFB-A6F4-463C-AB7A-E9B7B2D95007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/>
            <a:t>СОЦИАЛЬНЫЙ КОНТРАКТ</a:t>
          </a:r>
          <a:endParaRPr lang="ru-RU" dirty="0"/>
        </a:p>
      </dgm:t>
    </dgm:pt>
    <dgm:pt modelId="{0C69C474-7E1B-48DB-81D0-B67DF2771E76}" type="parTrans" cxnId="{19FD04B9-688B-46AB-979B-7AF275D88CF3}">
      <dgm:prSet/>
      <dgm:spPr/>
      <dgm:t>
        <a:bodyPr/>
        <a:lstStyle/>
        <a:p>
          <a:endParaRPr lang="ru-RU"/>
        </a:p>
      </dgm:t>
    </dgm:pt>
    <dgm:pt modelId="{4E38186A-F306-425B-AF96-AA91EF5C0957}" type="sibTrans" cxnId="{19FD04B9-688B-46AB-979B-7AF275D88CF3}">
      <dgm:prSet/>
      <dgm:spPr/>
      <dgm:t>
        <a:bodyPr/>
        <a:lstStyle/>
        <a:p>
          <a:endParaRPr lang="ru-RU"/>
        </a:p>
      </dgm:t>
    </dgm:pt>
    <dgm:pt modelId="{F9C4DF54-C8D8-495F-A02A-3AF4A056BE2C}" type="pres">
      <dgm:prSet presAssocID="{38ABA647-9E11-4A9D-A595-6C516BC9F9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00A9-3044-4E14-9401-78E470624D0C}" type="pres">
      <dgm:prSet presAssocID="{BB240FFB-A6F4-463C-AB7A-E9B7B2D95007}" presName="parentText" presStyleLbl="node1" presStyleIdx="0" presStyleCnt="1" custLinFactNeighborX="-1024" custLinFactNeighborY="-12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A17EF-E3ED-4FA3-80CE-6CFEACF35AE8}" type="presOf" srcId="{38ABA647-9E11-4A9D-A595-6C516BC9F9FF}" destId="{F9C4DF54-C8D8-495F-A02A-3AF4A056BE2C}" srcOrd="0" destOrd="0" presId="urn:microsoft.com/office/officeart/2005/8/layout/vList2"/>
    <dgm:cxn modelId="{19FD04B9-688B-46AB-979B-7AF275D88CF3}" srcId="{38ABA647-9E11-4A9D-A595-6C516BC9F9FF}" destId="{BB240FFB-A6F4-463C-AB7A-E9B7B2D95007}" srcOrd="0" destOrd="0" parTransId="{0C69C474-7E1B-48DB-81D0-B67DF2771E76}" sibTransId="{4E38186A-F306-425B-AF96-AA91EF5C0957}"/>
    <dgm:cxn modelId="{15E19390-F55E-41DC-B36D-95A30EABF73A}" type="presOf" srcId="{BB240FFB-A6F4-463C-AB7A-E9B7B2D95007}" destId="{5B3200A9-3044-4E14-9401-78E470624D0C}" srcOrd="0" destOrd="0" presId="urn:microsoft.com/office/officeart/2005/8/layout/vList2"/>
    <dgm:cxn modelId="{800AC640-8301-4457-86D7-F8455E79D911}" type="presParOf" srcId="{F9C4DF54-C8D8-495F-A02A-3AF4A056BE2C}" destId="{5B3200A9-3044-4E14-9401-78E470624D0C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AC80E-BD81-439B-9EDA-925635CBAD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9E09A4-A504-4BDA-B169-0E522BB8BE9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Среднедушевой доход семьи (одиноко проживающего гражданина) определяется с учетом величины прожиточного минимума, установленной в крае для соответствующих социально-демографических групп населения на 2021 год. </a:t>
          </a:r>
        </a:p>
        <a:p>
          <a:pPr rtl="0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Для жителей районов Крайнего Севера  применяется 1,5-кратная величина прожиточного минимума.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19A74-6834-4712-9792-D8348C48043D}" type="parTrans" cxnId="{726EB07B-2645-44D3-A9AE-39B33B3CD21D}">
      <dgm:prSet/>
      <dgm:spPr/>
      <dgm:t>
        <a:bodyPr/>
        <a:lstStyle/>
        <a:p>
          <a:endParaRPr lang="ru-RU"/>
        </a:p>
      </dgm:t>
    </dgm:pt>
    <dgm:pt modelId="{D4AE1E77-CEF1-49C2-B8B3-D04A3DF84DF5}" type="sibTrans" cxnId="{726EB07B-2645-44D3-A9AE-39B33B3CD21D}">
      <dgm:prSet/>
      <dgm:spPr/>
      <dgm:t>
        <a:bodyPr/>
        <a:lstStyle/>
        <a:p>
          <a:endParaRPr lang="ru-RU"/>
        </a:p>
      </dgm:t>
    </dgm:pt>
    <dgm:pt modelId="{8744B65B-8B89-4785-85FC-7B520F9A23EF}" type="pres">
      <dgm:prSet presAssocID="{735AC80E-BD81-439B-9EDA-925635CBA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8D74C-0883-43A5-A16A-9078820CF7E4}" type="pres">
      <dgm:prSet presAssocID="{339E09A4-A504-4BDA-B169-0E522BB8BE9E}" presName="parentText" presStyleLbl="node1" presStyleIdx="0" presStyleCnt="1" custScaleY="389294" custLinFactNeighborX="-5126" custLinFactNeighborY="-8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010DAB-7B90-4E9A-B7BC-DCFFB37A2DC2}" type="presOf" srcId="{339E09A4-A504-4BDA-B169-0E522BB8BE9E}" destId="{6468D74C-0883-43A5-A16A-9078820CF7E4}" srcOrd="0" destOrd="0" presId="urn:microsoft.com/office/officeart/2005/8/layout/vList2"/>
    <dgm:cxn modelId="{726EB07B-2645-44D3-A9AE-39B33B3CD21D}" srcId="{735AC80E-BD81-439B-9EDA-925635CBADCF}" destId="{339E09A4-A504-4BDA-B169-0E522BB8BE9E}" srcOrd="0" destOrd="0" parTransId="{38019A74-6834-4712-9792-D8348C48043D}" sibTransId="{D4AE1E77-CEF1-49C2-B8B3-D04A3DF84DF5}"/>
    <dgm:cxn modelId="{58EBC8F4-DEA0-41A1-BD34-A7B6C67F048C}" type="presOf" srcId="{735AC80E-BD81-439B-9EDA-925635CBADCF}" destId="{8744B65B-8B89-4785-85FC-7B520F9A23EF}" srcOrd="0" destOrd="0" presId="urn:microsoft.com/office/officeart/2005/8/layout/vList2"/>
    <dgm:cxn modelId="{A81E789D-F350-439E-BCAD-B0BB5426E135}" type="presParOf" srcId="{8744B65B-8B89-4785-85FC-7B520F9A23EF}" destId="{6468D74C-0883-43A5-A16A-9078820CF7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22142-81A4-4EF5-B14B-7609A0C0E3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CF2DD-0D80-4960-BDD1-5041ECA02290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200" b="1" dirty="0" smtClean="0">
              <a:latin typeface="Arial" charset="0"/>
            </a:rPr>
            <a:t>- документы, удостоверяющие личность, место жительства (пребывания) на территории края </a:t>
          </a:r>
          <a:br>
            <a:rPr lang="ru-RU" sz="1200" b="1" dirty="0" smtClean="0">
              <a:latin typeface="Arial" charset="0"/>
            </a:rPr>
          </a:br>
          <a:r>
            <a:rPr lang="ru-RU" sz="1200" b="1" dirty="0" smtClean="0">
              <a:latin typeface="Arial" charset="0"/>
            </a:rPr>
            <a:t>(в случае обращения малоимущей семьи представляются документы всех членов семьи);</a:t>
          </a:r>
        </a:p>
        <a:p>
          <a:r>
            <a:rPr lang="ru-RU" sz="1200" b="1" dirty="0" smtClean="0">
              <a:latin typeface="Arial" charset="0"/>
            </a:rPr>
            <a:t>- документы, подтверждающие доходы всех членов семьи, за три месяца, предшествующие месяцу обращения;</a:t>
          </a:r>
        </a:p>
        <a:p>
          <a:r>
            <a:rPr lang="ru-RU" sz="1200" b="1" dirty="0" smtClean="0">
              <a:latin typeface="Arial" charset="0"/>
            </a:rPr>
            <a:t>- документ об образовании (для поиска работы, ИПД, ЛПХ);</a:t>
          </a:r>
        </a:p>
        <a:p>
          <a:r>
            <a:rPr lang="ru-RU" sz="1200" b="1" dirty="0" smtClean="0">
              <a:latin typeface="Arial" charset="0"/>
            </a:rPr>
            <a:t>-смета расходов;</a:t>
          </a:r>
        </a:p>
        <a:p>
          <a:r>
            <a:rPr lang="ru-RU" sz="1200" b="1" dirty="0" smtClean="0">
              <a:latin typeface="Arial" charset="0"/>
            </a:rPr>
            <a:t>-бизнес-план по выбранному виду деятельности (для осуществления ИПД);</a:t>
          </a:r>
        </a:p>
        <a:p>
          <a:r>
            <a:rPr lang="ru-RU" sz="1200" b="1" dirty="0" smtClean="0">
              <a:latin typeface="Arial" charset="0"/>
            </a:rPr>
            <a:t>- правоустанавливающий документ на земельный участок, предназначенный для ведения ЛПХ, ИЖС, садоводства, огородничества (для ведения ЛПХ)</a:t>
          </a:r>
        </a:p>
        <a:p>
          <a:endParaRPr lang="ru-RU" sz="1050" b="1" dirty="0" smtClean="0">
            <a:latin typeface="Arial" charset="0"/>
          </a:endParaRPr>
        </a:p>
      </dgm:t>
    </dgm:pt>
    <dgm:pt modelId="{A78E3678-0B2B-4295-A5D7-D65F88B73CAD}" type="parTrans" cxnId="{1E970656-69B1-4044-B707-FA07772F9388}">
      <dgm:prSet/>
      <dgm:spPr/>
      <dgm:t>
        <a:bodyPr/>
        <a:lstStyle/>
        <a:p>
          <a:endParaRPr lang="ru-RU"/>
        </a:p>
      </dgm:t>
    </dgm:pt>
    <dgm:pt modelId="{82A99838-D099-47D7-9290-D40A6C69A9E6}" type="sibTrans" cxnId="{1E970656-69B1-4044-B707-FA07772F9388}">
      <dgm:prSet/>
      <dgm:spPr/>
      <dgm:t>
        <a:bodyPr/>
        <a:lstStyle/>
        <a:p>
          <a:endParaRPr lang="ru-RU"/>
        </a:p>
      </dgm:t>
    </dgm:pt>
    <dgm:pt modelId="{9BFEC48D-5360-439A-8593-FCCAAFFA01EE}" type="pres">
      <dgm:prSet presAssocID="{9D822142-81A4-4EF5-B14B-7609A0C0E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FA577-0D76-49B3-B974-B698B107D6B8}" type="pres">
      <dgm:prSet presAssocID="{958CF2DD-0D80-4960-BDD1-5041ECA02290}" presName="parentText" presStyleLbl="node1" presStyleIdx="0" presStyleCnt="1" custScaleX="104364" custScaleY="1654229" custLinFactY="-236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70656-69B1-4044-B707-FA07772F9388}" srcId="{9D822142-81A4-4EF5-B14B-7609A0C0E3D7}" destId="{958CF2DD-0D80-4960-BDD1-5041ECA02290}" srcOrd="0" destOrd="0" parTransId="{A78E3678-0B2B-4295-A5D7-D65F88B73CAD}" sibTransId="{82A99838-D099-47D7-9290-D40A6C69A9E6}"/>
    <dgm:cxn modelId="{4A43A47C-8C6D-4286-BBA8-F3C277798587}" type="presOf" srcId="{958CF2DD-0D80-4960-BDD1-5041ECA02290}" destId="{8B5FA577-0D76-49B3-B974-B698B107D6B8}" srcOrd="0" destOrd="0" presId="urn:microsoft.com/office/officeart/2005/8/layout/vList2"/>
    <dgm:cxn modelId="{4CB97F3E-17EF-4C40-B760-43A7E42C021A}" type="presOf" srcId="{9D822142-81A4-4EF5-B14B-7609A0C0E3D7}" destId="{9BFEC48D-5360-439A-8593-FCCAAFFA01EE}" srcOrd="0" destOrd="0" presId="urn:microsoft.com/office/officeart/2005/8/layout/vList2"/>
    <dgm:cxn modelId="{C4FF6229-77CE-4EDD-8688-494F7B5B7F7E}" type="presParOf" srcId="{9BFEC48D-5360-439A-8593-FCCAAFFA01EE}" destId="{8B5FA577-0D76-49B3-B974-B698B107D6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2F3359-DF71-4B9D-A318-A70AB982B9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BE55D-1DD0-4489-942B-B2F1DB082085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 заключении социального контракта предоставляется  ежемесячная </a:t>
          </a:r>
          <a:b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денежная выплата</a:t>
          </a:r>
          <a:endParaRPr lang="ru-RU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E1C3F-13E3-46CB-9985-C75EAF892536}" type="parTrans" cxnId="{76FC5B01-C7A8-4536-8242-065FA4F6D6E9}">
      <dgm:prSet/>
      <dgm:spPr/>
      <dgm:t>
        <a:bodyPr/>
        <a:lstStyle/>
        <a:p>
          <a:endParaRPr lang="ru-RU"/>
        </a:p>
      </dgm:t>
    </dgm:pt>
    <dgm:pt modelId="{3CDFB8AB-3B00-46AB-8423-8D0280ACA522}" type="sibTrans" cxnId="{76FC5B01-C7A8-4536-8242-065FA4F6D6E9}">
      <dgm:prSet/>
      <dgm:spPr/>
      <dgm:t>
        <a:bodyPr/>
        <a:lstStyle/>
        <a:p>
          <a:endParaRPr lang="ru-RU"/>
        </a:p>
      </dgm:t>
    </dgm:pt>
    <dgm:pt modelId="{55E588E7-B984-4F3D-A3C5-48B2050B1087}" type="pres">
      <dgm:prSet presAssocID="{2F2F3359-DF71-4B9D-A318-A70AB982B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118A4-F305-4F0B-B7A8-54C01FACDE68}" type="pres">
      <dgm:prSet presAssocID="{ADDBE55D-1DD0-4489-942B-B2F1DB082085}" presName="parentText" presStyleLbl="node1" presStyleIdx="0" presStyleCnt="1" custScaleY="57849" custLinFactNeighborX="502" custLinFactNeighborY="-16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C5B01-C7A8-4536-8242-065FA4F6D6E9}" srcId="{2F2F3359-DF71-4B9D-A318-A70AB982B9F3}" destId="{ADDBE55D-1DD0-4489-942B-B2F1DB082085}" srcOrd="0" destOrd="0" parTransId="{47FE1C3F-13E3-46CB-9985-C75EAF892536}" sibTransId="{3CDFB8AB-3B00-46AB-8423-8D0280ACA522}"/>
    <dgm:cxn modelId="{F4F39098-79FF-4030-9BEB-20DC05CBD0A5}" type="presOf" srcId="{ADDBE55D-1DD0-4489-942B-B2F1DB082085}" destId="{C32118A4-F305-4F0B-B7A8-54C01FACDE68}" srcOrd="0" destOrd="0" presId="urn:microsoft.com/office/officeart/2005/8/layout/vList2"/>
    <dgm:cxn modelId="{B50437A1-038F-4235-B37B-5451165AA935}" type="presOf" srcId="{2F2F3359-DF71-4B9D-A318-A70AB982B9F3}" destId="{55E588E7-B984-4F3D-A3C5-48B2050B1087}" srcOrd="0" destOrd="0" presId="urn:microsoft.com/office/officeart/2005/8/layout/vList2"/>
    <dgm:cxn modelId="{8CCD9FB3-1A50-4E4D-ACF0-0A0FC0EF8A4A}" type="presParOf" srcId="{55E588E7-B984-4F3D-A3C5-48B2050B1087}" destId="{C32118A4-F305-4F0B-B7A8-54C01FACDE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0CB33-9230-4B14-847A-BF60D040EB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B69CF-A3EB-41C0-9F27-1751177C13F8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000"/>
            </a:lnSpc>
          </a:pPr>
          <a:endParaRPr lang="ru-RU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ts val="10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Ежемесячная выплата в период </a:t>
          </a:r>
        </a:p>
        <a:p>
          <a:pPr rtl="0">
            <a:lnSpc>
              <a:spcPts val="10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обучения, но не более 3 месяцев    8 589,5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>
            <a:lnSpc>
              <a:spcPct val="90000"/>
            </a:lnSpc>
          </a:pPr>
          <a:r>
            <a:rPr lang="ru-RU" sz="900" b="1" dirty="0" smtClean="0"/>
            <a:t>  </a:t>
          </a:r>
          <a:endParaRPr lang="ru-RU" sz="900" dirty="0"/>
        </a:p>
      </dgm:t>
    </dgm:pt>
    <dgm:pt modelId="{AB91AD22-7AAB-4A82-8B0D-D1F066625F7E}" type="parTrans" cxnId="{9ABCD01F-639C-4FA0-AD42-912CEDB77BDA}">
      <dgm:prSet/>
      <dgm:spPr/>
      <dgm:t>
        <a:bodyPr/>
        <a:lstStyle/>
        <a:p>
          <a:endParaRPr lang="ru-RU"/>
        </a:p>
      </dgm:t>
    </dgm:pt>
    <dgm:pt modelId="{933DF35D-4D8C-459F-AC33-E4958B60DF92}" type="sibTrans" cxnId="{9ABCD01F-639C-4FA0-AD42-912CEDB77BDA}">
      <dgm:prSet/>
      <dgm:spPr/>
      <dgm:t>
        <a:bodyPr/>
        <a:lstStyle/>
        <a:p>
          <a:endParaRPr lang="ru-RU"/>
        </a:p>
      </dgm:t>
    </dgm:pt>
    <dgm:pt modelId="{97A0C6A4-6E79-4CB7-8AA7-C8B30E8B4020}" type="pres">
      <dgm:prSet presAssocID="{53D0CB33-9230-4B14-847A-BF60D040EB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0941B-4E98-4CBC-9B9C-46BFAFE42FEB}" type="pres">
      <dgm:prSet presAssocID="{F7DB69CF-A3EB-41C0-9F27-1751177C13F8}" presName="parentText" presStyleLbl="node1" presStyleIdx="0" presStyleCnt="1" custLinFactNeighborX="943" custLinFactNeighborY="11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72B93-F961-48A1-9B39-1C1EA3D7B836}" type="presOf" srcId="{53D0CB33-9230-4B14-847A-BF60D040EBD2}" destId="{97A0C6A4-6E79-4CB7-8AA7-C8B30E8B4020}" srcOrd="0" destOrd="0" presId="urn:microsoft.com/office/officeart/2005/8/layout/vList2"/>
    <dgm:cxn modelId="{9ABCD01F-639C-4FA0-AD42-912CEDB77BDA}" srcId="{53D0CB33-9230-4B14-847A-BF60D040EBD2}" destId="{F7DB69CF-A3EB-41C0-9F27-1751177C13F8}" srcOrd="0" destOrd="0" parTransId="{AB91AD22-7AAB-4A82-8B0D-D1F066625F7E}" sibTransId="{933DF35D-4D8C-459F-AC33-E4958B60DF92}"/>
    <dgm:cxn modelId="{ACC5CC5F-B09D-4BB6-819D-AD2B832523FB}" type="presOf" srcId="{F7DB69CF-A3EB-41C0-9F27-1751177C13F8}" destId="{1900941B-4E98-4CBC-9B9C-46BFAFE42FEB}" srcOrd="0" destOrd="0" presId="urn:microsoft.com/office/officeart/2005/8/layout/vList2"/>
    <dgm:cxn modelId="{3CF89178-0E37-45EC-94C0-AF1D69C9C257}" type="presParOf" srcId="{97A0C6A4-6E79-4CB7-8AA7-C8B30E8B4020}" destId="{1900941B-4E98-4CBC-9B9C-46BFAFE42F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411697-6291-4CFA-B657-4FB5033F2C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5A1ABD-DA39-4814-84BB-DB95D7EB03A0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9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rtl="0">
            <a:lnSpc>
              <a:spcPts val="9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 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</a:p>
      </dgm:t>
    </dgm:pt>
    <dgm:pt modelId="{030EB33C-D12F-488E-9B29-4EB7912E3B7D}" type="parTrans" cxnId="{797A251F-D5E9-4F9F-8585-6A1E6B9FB7BF}">
      <dgm:prSet/>
      <dgm:spPr/>
      <dgm:t>
        <a:bodyPr/>
        <a:lstStyle/>
        <a:p>
          <a:endParaRPr lang="ru-RU"/>
        </a:p>
      </dgm:t>
    </dgm:pt>
    <dgm:pt modelId="{CD53A161-A40A-4722-A31C-22CD9CC7E82B}" type="sibTrans" cxnId="{797A251F-D5E9-4F9F-8585-6A1E6B9FB7BF}">
      <dgm:prSet/>
      <dgm:spPr/>
      <dgm:t>
        <a:bodyPr/>
        <a:lstStyle/>
        <a:p>
          <a:endParaRPr lang="ru-RU"/>
        </a:p>
      </dgm:t>
    </dgm:pt>
    <dgm:pt modelId="{8138EBE0-023C-47BC-BB5C-FD1DB77027BA}" type="pres">
      <dgm:prSet presAssocID="{5E411697-6291-4CFA-B657-4FB5033F2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1F373-BB54-48F9-ACCD-EBE9AE86B20C}" type="pres">
      <dgm:prSet presAssocID="{AE5A1ABD-DA39-4814-84BB-DB95D7EB03A0}" presName="parentText" presStyleLbl="node1" presStyleIdx="0" presStyleCnt="1" custScaleX="89275" custScaleY="60103" custLinFactNeighborX="-3283" custLinFactNeighborY="2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611BE-BC3A-4270-AA77-D47E5E062A60}" type="presOf" srcId="{5E411697-6291-4CFA-B657-4FB5033F2C08}" destId="{8138EBE0-023C-47BC-BB5C-FD1DB77027BA}" srcOrd="0" destOrd="0" presId="urn:microsoft.com/office/officeart/2005/8/layout/vList2"/>
    <dgm:cxn modelId="{EC73AF45-7B7F-4E84-A3E4-9A599673689A}" type="presOf" srcId="{AE5A1ABD-DA39-4814-84BB-DB95D7EB03A0}" destId="{F1E1F373-BB54-48F9-ACCD-EBE9AE86B20C}" srcOrd="0" destOrd="0" presId="urn:microsoft.com/office/officeart/2005/8/layout/vList2"/>
    <dgm:cxn modelId="{797A251F-D5E9-4F9F-8585-6A1E6B9FB7BF}" srcId="{5E411697-6291-4CFA-B657-4FB5033F2C08}" destId="{AE5A1ABD-DA39-4814-84BB-DB95D7EB03A0}" srcOrd="0" destOrd="0" parTransId="{030EB33C-D12F-488E-9B29-4EB7912E3B7D}" sibTransId="{CD53A161-A40A-4722-A31C-22CD9CC7E82B}"/>
    <dgm:cxn modelId="{0FCA1704-3590-4DF2-B8F6-BD848AC8D33D}" type="presParOf" srcId="{8138EBE0-023C-47BC-BB5C-FD1DB77027BA}" destId="{F1E1F373-BB54-48F9-ACCD-EBE9AE86B2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ABA647-9E11-4A9D-A595-6C516BC9F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40FFB-A6F4-463C-AB7A-E9B7B2D95007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/>
            <a:t>СОЦИАЛЬНЫЙ КОНТРАКТ</a:t>
          </a:r>
          <a:endParaRPr lang="ru-RU" dirty="0"/>
        </a:p>
      </dgm:t>
    </dgm:pt>
    <dgm:pt modelId="{0C69C474-7E1B-48DB-81D0-B67DF2771E76}" type="parTrans" cxnId="{19FD04B9-688B-46AB-979B-7AF275D88CF3}">
      <dgm:prSet/>
      <dgm:spPr/>
      <dgm:t>
        <a:bodyPr/>
        <a:lstStyle/>
        <a:p>
          <a:endParaRPr lang="ru-RU"/>
        </a:p>
      </dgm:t>
    </dgm:pt>
    <dgm:pt modelId="{4E38186A-F306-425B-AF96-AA91EF5C0957}" type="sibTrans" cxnId="{19FD04B9-688B-46AB-979B-7AF275D88CF3}">
      <dgm:prSet/>
      <dgm:spPr/>
      <dgm:t>
        <a:bodyPr/>
        <a:lstStyle/>
        <a:p>
          <a:endParaRPr lang="ru-RU"/>
        </a:p>
      </dgm:t>
    </dgm:pt>
    <dgm:pt modelId="{F9C4DF54-C8D8-495F-A02A-3AF4A056BE2C}" type="pres">
      <dgm:prSet presAssocID="{38ABA647-9E11-4A9D-A595-6C516BC9F9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00A9-3044-4E14-9401-78E470624D0C}" type="pres">
      <dgm:prSet presAssocID="{BB240FFB-A6F4-463C-AB7A-E9B7B2D95007}" presName="parentText" presStyleLbl="node1" presStyleIdx="0" presStyleCnt="1" custLinFactY="-56837" custLinFactNeighborX="-20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46373E-C946-4760-9E10-3FDA8BAEEE07}" type="presOf" srcId="{38ABA647-9E11-4A9D-A595-6C516BC9F9FF}" destId="{F9C4DF54-C8D8-495F-A02A-3AF4A056BE2C}" srcOrd="0" destOrd="0" presId="urn:microsoft.com/office/officeart/2005/8/layout/vList2"/>
    <dgm:cxn modelId="{19FD04B9-688B-46AB-979B-7AF275D88CF3}" srcId="{38ABA647-9E11-4A9D-A595-6C516BC9F9FF}" destId="{BB240FFB-A6F4-463C-AB7A-E9B7B2D95007}" srcOrd="0" destOrd="0" parTransId="{0C69C474-7E1B-48DB-81D0-B67DF2771E76}" sibTransId="{4E38186A-F306-425B-AF96-AA91EF5C0957}"/>
    <dgm:cxn modelId="{CC29414C-180F-42A2-AD8D-8AD5B7BCF4F7}" type="presOf" srcId="{BB240FFB-A6F4-463C-AB7A-E9B7B2D95007}" destId="{5B3200A9-3044-4E14-9401-78E470624D0C}" srcOrd="0" destOrd="0" presId="urn:microsoft.com/office/officeart/2005/8/layout/vList2"/>
    <dgm:cxn modelId="{E3B513F2-4795-4E2E-80EA-751B2B80882A}" type="presParOf" srcId="{F9C4DF54-C8D8-495F-A02A-3AF4A056BE2C}" destId="{5B3200A9-3044-4E14-9401-78E470624D0C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B23518-01D3-4FE8-B877-B35AB3316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92AC2-4AA4-43D0-920C-1C1D5773828C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ts val="1300"/>
            </a:lnSpc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 </a:t>
          </a:r>
          <a:b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не более                               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250 000 руб.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69CA1-847D-4237-A80E-6A27058E5020}" type="parTrans" cxnId="{D5E3547E-3AF2-4A8C-88F2-4CC9432D6EB5}">
      <dgm:prSet/>
      <dgm:spPr/>
      <dgm:t>
        <a:bodyPr/>
        <a:lstStyle/>
        <a:p>
          <a:endParaRPr lang="ru-RU"/>
        </a:p>
      </dgm:t>
    </dgm:pt>
    <dgm:pt modelId="{F719A929-0D48-4ED9-B21C-B431F0BC8829}" type="sibTrans" cxnId="{D5E3547E-3AF2-4A8C-88F2-4CC9432D6EB5}">
      <dgm:prSet/>
      <dgm:spPr/>
      <dgm:t>
        <a:bodyPr/>
        <a:lstStyle/>
        <a:p>
          <a:endParaRPr lang="ru-RU"/>
        </a:p>
      </dgm:t>
    </dgm:pt>
    <dgm:pt modelId="{8BCC0A8D-62CF-4348-9AEC-83315C6E0230}" type="pres">
      <dgm:prSet presAssocID="{A5B23518-01D3-4FE8-B877-B35AB3316C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AA351-3E14-4864-9873-41C77AE886BC}" type="pres">
      <dgm:prSet presAssocID="{D1E92AC2-4AA4-43D0-920C-1C1D5773828C}" presName="parentText" presStyleLbl="node1" presStyleIdx="0" presStyleCnt="1" custScaleY="261612" custLinFactNeighborX="-1654" custLinFactNeighborY="-30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03FE5-C999-408F-BD09-14AC4771F9BD}" type="presOf" srcId="{A5B23518-01D3-4FE8-B877-B35AB3316C5D}" destId="{8BCC0A8D-62CF-4348-9AEC-83315C6E0230}" srcOrd="0" destOrd="0" presId="urn:microsoft.com/office/officeart/2005/8/layout/vList2"/>
    <dgm:cxn modelId="{D5E3547E-3AF2-4A8C-88F2-4CC9432D6EB5}" srcId="{A5B23518-01D3-4FE8-B877-B35AB3316C5D}" destId="{D1E92AC2-4AA4-43D0-920C-1C1D5773828C}" srcOrd="0" destOrd="0" parTransId="{4C869CA1-847D-4237-A80E-6A27058E5020}" sibTransId="{F719A929-0D48-4ED9-B21C-B431F0BC8829}"/>
    <dgm:cxn modelId="{A1D87BD6-9B09-4DE4-8C36-114BBAC71044}" type="presOf" srcId="{D1E92AC2-4AA4-43D0-920C-1C1D5773828C}" destId="{FA9AA351-3E14-4864-9873-41C77AE886BC}" srcOrd="0" destOrd="0" presId="urn:microsoft.com/office/officeart/2005/8/layout/vList2"/>
    <dgm:cxn modelId="{A4E59BC5-89B5-45F1-B715-5020ACD960E8}" type="presParOf" srcId="{8BCC0A8D-62CF-4348-9AEC-83315C6E0230}" destId="{FA9AA351-3E14-4864-9873-41C77AE886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66F1D-875B-4AA7-9FA5-293FFBA858F8}">
      <dsp:nvSpPr>
        <dsp:cNvPr id="0" name=""/>
        <dsp:cNvSpPr/>
      </dsp:nvSpPr>
      <dsp:spPr>
        <a:xfrm>
          <a:off x="0" y="127566"/>
          <a:ext cx="8455347" cy="60856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 контракт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08" y="157274"/>
        <a:ext cx="8395931" cy="5491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1A25-6452-44C3-BAA9-0E2D503C44BE}">
      <dsp:nvSpPr>
        <dsp:cNvPr id="0" name=""/>
        <dsp:cNvSpPr/>
      </dsp:nvSpPr>
      <dsp:spPr>
        <a:xfrm>
          <a:off x="0" y="0"/>
          <a:ext cx="4261747" cy="54096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более:    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08" y="26408"/>
        <a:ext cx="4208931" cy="4881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C1195-C332-4FB0-B158-37684FEDE631}">
      <dsp:nvSpPr>
        <dsp:cNvPr id="0" name=""/>
        <dsp:cNvSpPr/>
      </dsp:nvSpPr>
      <dsp:spPr>
        <a:xfrm>
          <a:off x="0" y="13352"/>
          <a:ext cx="3966986" cy="636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</a:t>
          </a:r>
          <a:b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более                              </a:t>
          </a:r>
          <a:r>
            <a:rPr lang="ru-RU" sz="1800" b="1" kern="1200" dirty="0" smtClean="0"/>
            <a:t>100 000 руб.</a:t>
          </a:r>
          <a:endParaRPr lang="ru-RU" sz="1800" kern="1200" dirty="0"/>
        </a:p>
      </dsp:txBody>
      <dsp:txXfrm>
        <a:off x="31070" y="44422"/>
        <a:ext cx="3904846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DA16-E069-4D39-AC7C-A28728617185}">
      <dsp:nvSpPr>
        <dsp:cNvPr id="0" name=""/>
        <dsp:cNvSpPr/>
      </dsp:nvSpPr>
      <dsp:spPr>
        <a:xfrm>
          <a:off x="0" y="316"/>
          <a:ext cx="3961581" cy="64743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05" y="31921"/>
        <a:ext cx="3898371" cy="5842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7E76-9682-46DC-B9E8-8A3C33F70966}">
      <dsp:nvSpPr>
        <dsp:cNvPr id="0" name=""/>
        <dsp:cNvSpPr/>
      </dsp:nvSpPr>
      <dsp:spPr>
        <a:xfrm>
          <a:off x="0" y="0"/>
          <a:ext cx="4464496" cy="56524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Предоставляется ежемесячная </a:t>
          </a:r>
          <a:b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                           *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17 179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93" y="27593"/>
        <a:ext cx="4409310" cy="5100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71E5-DCB2-4F8E-9996-C9F0F782B11D}">
      <dsp:nvSpPr>
        <dsp:cNvPr id="0" name=""/>
        <dsp:cNvSpPr/>
      </dsp:nvSpPr>
      <dsp:spPr>
        <a:xfrm>
          <a:off x="0" y="0"/>
          <a:ext cx="4149355" cy="48672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Регистрация в налоговом органе через  мобильное приложение 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«Мой налог»</a:t>
          </a:r>
          <a:r>
            <a:rPr lang="ru-RU" sz="12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без личного посещения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0" y="23760"/>
        <a:ext cx="4101835" cy="439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DF772-3803-464F-A0A7-BDACC6DE9331}">
      <dsp:nvSpPr>
        <dsp:cNvPr id="0" name=""/>
        <dsp:cNvSpPr/>
      </dsp:nvSpPr>
      <dsp:spPr>
        <a:xfrm>
          <a:off x="0" y="0"/>
          <a:ext cx="4176464" cy="71937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2. Не требуется ведения налоговой отчетности. Все документы формируются в мобильном приложении </a:t>
          </a:r>
          <a:b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«Мой налог»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17" y="35117"/>
        <a:ext cx="4106230" cy="6491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81FFD-B1E4-4E03-A729-BDCA7C36584E}">
      <dsp:nvSpPr>
        <dsp:cNvPr id="0" name=""/>
        <dsp:cNvSpPr/>
      </dsp:nvSpPr>
      <dsp:spPr>
        <a:xfrm>
          <a:off x="0" y="0"/>
          <a:ext cx="4167818" cy="4305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3. Нельзя нанимать работников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18" y="21018"/>
        <a:ext cx="4125782" cy="3885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25BD7-DB8B-4092-B6BE-62D12CA49084}">
      <dsp:nvSpPr>
        <dsp:cNvPr id="0" name=""/>
        <dsp:cNvSpPr/>
      </dsp:nvSpPr>
      <dsp:spPr>
        <a:xfrm>
          <a:off x="0" y="857"/>
          <a:ext cx="4176464" cy="87714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 Налоговая ставка: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     6 % от выручки при работе с юридическими лицами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     4 % от выручки при работе с физическими лицами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2819" y="43676"/>
        <a:ext cx="4090826" cy="7915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8BDBC-6238-41DD-ADA5-DDD05A3425C1}">
      <dsp:nvSpPr>
        <dsp:cNvPr id="0" name=""/>
        <dsp:cNvSpPr/>
      </dsp:nvSpPr>
      <dsp:spPr>
        <a:xfrm>
          <a:off x="0" y="0"/>
          <a:ext cx="4176464" cy="5241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5. Максимальный предел доходов :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2,4 миллиона рублей в год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87" y="25587"/>
        <a:ext cx="4125290" cy="4729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E5D67-E437-4F90-9B4B-8ADF59611798}">
      <dsp:nvSpPr>
        <dsp:cNvPr id="0" name=""/>
        <dsp:cNvSpPr/>
      </dsp:nvSpPr>
      <dsp:spPr>
        <a:xfrm>
          <a:off x="0" y="1752"/>
          <a:ext cx="4176464" cy="179173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/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  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  </a:t>
          </a: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Нельзя</a:t>
          </a: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осуществлять следующие виды деятельности:</a:t>
          </a:r>
        </a:p>
        <a:p>
          <a:pPr lvl="0" algn="l" defTabSz="466725" rtl="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-     продавать товары, которые произвел не сам;</a:t>
          </a:r>
        </a:p>
        <a:p>
          <a:pPr lvl="0" algn="l" defTabSz="466725" rtl="0">
            <a:lnSpc>
              <a:spcPts val="1200"/>
            </a:lnSpc>
            <a:spcBef>
              <a:spcPct val="0"/>
            </a:spcBef>
            <a:spcAft>
              <a:spcPts val="6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     продавать подакцизные товары (табак, алкоголь, бензин);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-     продавать полезные ископаемые;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-    заниматься доставкой товаров для других компаний;</a:t>
          </a:r>
        </a:p>
        <a:p>
          <a:pPr lvl="0" algn="l" defTabSz="466725" rtl="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-     работать </a:t>
          </a: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интересах другого лица на основе            </a:t>
          </a:r>
        </a:p>
        <a:p>
          <a:pPr lvl="0" algn="l" defTabSz="466725" rtl="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smtClean="0">
              <a:latin typeface="Arial" panose="020B0604020202020204" pitchFamily="34" charset="0"/>
              <a:cs typeface="Arial" panose="020B0604020202020204" pitchFamily="34" charset="0"/>
            </a:rPr>
            <a:t>       договоров </a:t>
          </a: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поручения, комиссии либо   агентских   </a:t>
          </a:r>
        </a:p>
        <a:p>
          <a:pPr lvl="0" algn="l" defTabSz="466725" rtl="0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договоров;</a:t>
          </a:r>
          <a:endParaRPr lang="ru-RU" sz="1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-     сдавать в аренду офисные или нежилые помещения</a:t>
          </a:r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/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/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/>
        </a:p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7465" y="89217"/>
        <a:ext cx="4001534" cy="1616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00A9-3044-4E14-9401-78E470624D0C}">
      <dsp:nvSpPr>
        <dsp:cNvPr id="0" name=""/>
        <dsp:cNvSpPr/>
      </dsp:nvSpPr>
      <dsp:spPr>
        <a:xfrm>
          <a:off x="0" y="0"/>
          <a:ext cx="2664295" cy="3597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СОЦИАЛЬНЫЙ КОНТРАКТ</a:t>
          </a:r>
          <a:endParaRPr lang="ru-RU" sz="1500" kern="1200" dirty="0"/>
        </a:p>
      </dsp:txBody>
      <dsp:txXfrm>
        <a:off x="17563" y="17563"/>
        <a:ext cx="2629169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8D74C-0883-43A5-A16A-9078820CF7E4}">
      <dsp:nvSpPr>
        <dsp:cNvPr id="0" name=""/>
        <dsp:cNvSpPr/>
      </dsp:nvSpPr>
      <dsp:spPr>
        <a:xfrm>
          <a:off x="0" y="79300"/>
          <a:ext cx="4390264" cy="136508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Среднедушевой доход семьи (одиноко проживающего гражданина) определяется с учетом величины прожиточного минимума, установленной в крае для соответствующих социально-демографических групп населения на 2021 год.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жителей районов Крайнего Севера  применяется 1,5-кратная величина прожиточного минимума.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8" y="145938"/>
        <a:ext cx="4256988" cy="1231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A577-0D76-49B3-B974-B698B107D6B8}">
      <dsp:nvSpPr>
        <dsp:cNvPr id="0" name=""/>
        <dsp:cNvSpPr/>
      </dsp:nvSpPr>
      <dsp:spPr>
        <a:xfrm>
          <a:off x="0" y="0"/>
          <a:ext cx="4306068" cy="346681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 документы, удостоверяющие личность, место жительства (пребывания) на территории края </a:t>
          </a:r>
          <a:br>
            <a:rPr lang="ru-RU" sz="1200" b="1" kern="1200" dirty="0" smtClean="0">
              <a:latin typeface="Arial" charset="0"/>
            </a:rPr>
          </a:br>
          <a:r>
            <a:rPr lang="ru-RU" sz="1200" b="1" kern="1200" dirty="0" smtClean="0">
              <a:latin typeface="Arial" charset="0"/>
            </a:rPr>
            <a:t>(в случае обращения малоимущей семьи представляются документы всех членов семьи);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 документы, подтверждающие доходы всех членов семьи, за три месяца, предшествующие месяцу обращения;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 документ об образовании (для поиска работы, ИПД, ЛПХ);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-смета расходов;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-бизнес-план по выбранному виду деятельности (для осуществления ИПД);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charset="0"/>
            </a:rPr>
            <a:t>- правоустанавливающий документ на земельный участок, предназначенный для ведения ЛПХ, ИЖС, садоводства, огородничества (для ведения ЛПХ)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 smtClean="0">
            <a:latin typeface="Arial" charset="0"/>
          </a:endParaRPr>
        </a:p>
      </dsp:txBody>
      <dsp:txXfrm>
        <a:off x="169236" y="169236"/>
        <a:ext cx="3967596" cy="31283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18A4-F305-4F0B-B7A8-54C01FACDE68}">
      <dsp:nvSpPr>
        <dsp:cNvPr id="0" name=""/>
        <dsp:cNvSpPr/>
      </dsp:nvSpPr>
      <dsp:spPr>
        <a:xfrm>
          <a:off x="0" y="0"/>
          <a:ext cx="4398885" cy="69307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 заключении социального контракта предоставляется  ежемесячная </a:t>
          </a:r>
          <a:b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денежная выплата</a:t>
          </a:r>
          <a:endParaRPr lang="ru-RU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33" y="33833"/>
        <a:ext cx="4331219" cy="625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0941B-4E98-4CBC-9B9C-46BFAFE42FEB}">
      <dsp:nvSpPr>
        <dsp:cNvPr id="0" name=""/>
        <dsp:cNvSpPr/>
      </dsp:nvSpPr>
      <dsp:spPr>
        <a:xfrm>
          <a:off x="0" y="780"/>
          <a:ext cx="4392488" cy="74772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Ежемесячная выплата в период </a:t>
          </a:r>
        </a:p>
        <a:p>
          <a:pPr lvl="0" algn="l" defTabSz="533400" rt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обучения, но не более 3 месяцев    8 589,5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руб</a:t>
          </a: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 </a:t>
          </a:r>
          <a:endParaRPr lang="ru-RU" sz="900" kern="1200" dirty="0"/>
        </a:p>
      </dsp:txBody>
      <dsp:txXfrm>
        <a:off x="36501" y="37281"/>
        <a:ext cx="4319486" cy="6747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1F373-BB54-48F9-ACCD-EBE9AE86B20C}">
      <dsp:nvSpPr>
        <dsp:cNvPr id="0" name=""/>
        <dsp:cNvSpPr/>
      </dsp:nvSpPr>
      <dsp:spPr>
        <a:xfrm>
          <a:off x="103813" y="62650"/>
          <a:ext cx="4456800" cy="73133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Выплата в размере стоимости </a:t>
          </a:r>
        </a:p>
        <a:p>
          <a:pPr lvl="0" algn="l" defTabSz="622300" rtl="0">
            <a:lnSpc>
              <a:spcPts val="9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курса обучения, но не более 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30 000 руб.</a:t>
          </a:r>
        </a:p>
      </dsp:txBody>
      <dsp:txXfrm>
        <a:off x="139514" y="98351"/>
        <a:ext cx="4385398" cy="659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00A9-3044-4E14-9401-78E470624D0C}">
      <dsp:nvSpPr>
        <dsp:cNvPr id="0" name=""/>
        <dsp:cNvSpPr/>
      </dsp:nvSpPr>
      <dsp:spPr>
        <a:xfrm>
          <a:off x="0" y="0"/>
          <a:ext cx="2706760" cy="3597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СОЦИАЛЬНЫЙ КОНТРАКТ</a:t>
          </a:r>
          <a:endParaRPr lang="ru-RU" sz="1500" kern="1200" dirty="0"/>
        </a:p>
      </dsp:txBody>
      <dsp:txXfrm>
        <a:off x="17563" y="17563"/>
        <a:ext cx="2671634" cy="324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A351-3E14-4864-9873-41C77AE886BC}">
      <dsp:nvSpPr>
        <dsp:cNvPr id="0" name=""/>
        <dsp:cNvSpPr/>
      </dsp:nvSpPr>
      <dsp:spPr>
        <a:xfrm>
          <a:off x="0" y="0"/>
          <a:ext cx="4273674" cy="64743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Денежная выплата </a:t>
          </a:r>
          <a:b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более                               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250 000 руб.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05" y="31605"/>
        <a:ext cx="4210464" cy="58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18E0-BEEF-4200-A80B-9B3C7E580296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5BAB-3AC0-4ADF-89AA-D737F7733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9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5BAB-3AC0-4ADF-89AA-D737F77331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4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43CA-EED7-43F1-BA76-5EAD4511C0C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588D-37C9-4760-9DEA-38035D5CA7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29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28" Type="http://schemas.openxmlformats.org/officeDocument/2006/relationships/diagramLayout" Target="../diagrams/layout19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31" Type="http://schemas.microsoft.com/office/2007/relationships/diagramDrawing" Target="../diagrams/drawing19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Relationship Id="rId27" Type="http://schemas.openxmlformats.org/officeDocument/2006/relationships/diagramData" Target="../diagrams/data19.xml"/><Relationship Id="rId30" Type="http://schemas.openxmlformats.org/officeDocument/2006/relationships/diagramColors" Target="../diagrams/colors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436096" y="116632"/>
            <a:ext cx="3800475" cy="4841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70C0"/>
                </a:solidFill>
                <a:latin typeface="Arial" charset="0"/>
              </a:rPr>
              <a:t>Осуществление индивидуальной </a:t>
            </a:r>
            <a:endParaRPr lang="ru-RU" sz="1300" b="1" dirty="0" smtClean="0">
              <a:solidFill>
                <a:srgbClr val="0070C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70C0"/>
                </a:solidFill>
                <a:latin typeface="Arial" charset="0"/>
              </a:rPr>
              <a:t>предпринимательской </a:t>
            </a:r>
            <a:r>
              <a:rPr lang="ru-RU" sz="1300" b="1" dirty="0">
                <a:solidFill>
                  <a:srgbClr val="0070C0"/>
                </a:solidFill>
                <a:latin typeface="Arial" charset="0"/>
              </a:rPr>
              <a:t>деятель</a:t>
            </a:r>
            <a:r>
              <a:rPr lang="ru-RU" sz="1300" b="1" dirty="0" smtClean="0">
                <a:solidFill>
                  <a:srgbClr val="0070C0"/>
                </a:solidFill>
                <a:latin typeface="Arial" charset="0"/>
              </a:rPr>
              <a:t>ности</a:t>
            </a:r>
            <a:endParaRPr lang="ru-RU" sz="13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390815" y="239644"/>
            <a:ext cx="1435100" cy="2095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0C0"/>
                </a:solidFill>
                <a:latin typeface="Arial" charset="0"/>
              </a:rPr>
              <a:t>Поиск работы</a:t>
            </a:r>
          </a:p>
        </p:txBody>
      </p:sp>
      <p:graphicFrame>
        <p:nvGraphicFramePr>
          <p:cNvPr id="7168" name="Схема 7167"/>
          <p:cNvGraphicFramePr/>
          <p:nvPr>
            <p:extLst>
              <p:ext uri="{D42A27DB-BD31-4B8C-83A1-F6EECF244321}">
                <p14:modId xmlns:p14="http://schemas.microsoft.com/office/powerpoint/2010/main" val="4067536578"/>
              </p:ext>
            </p:extLst>
          </p:nvPr>
        </p:nvGraphicFramePr>
        <p:xfrm>
          <a:off x="365125" y="3009900"/>
          <a:ext cx="8455347" cy="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с одним вырезанным скругленным углом 1"/>
          <p:cNvSpPr/>
          <p:nvPr/>
        </p:nvSpPr>
        <p:spPr>
          <a:xfrm rot="10800000" flipV="1">
            <a:off x="6948264" y="3111736"/>
            <a:ext cx="1287676" cy="648072"/>
          </a:xfrm>
          <a:prstGeom prst="snip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65125" y="6486103"/>
            <a:ext cx="1435100" cy="2095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Ведение личного подсобного хозяйства</a:t>
            </a:r>
            <a:endParaRPr lang="ru-RU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726032" y="6486103"/>
            <a:ext cx="4094440" cy="209549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Преодоление трудной жизненной ситуации</a:t>
            </a:r>
            <a:endParaRPr lang="ru-RU" sz="1400" b="1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2571" y="94719"/>
            <a:ext cx="892899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2573" y="94719"/>
            <a:ext cx="1" cy="668210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2572" y="6776826"/>
            <a:ext cx="892899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9041563" y="94720"/>
            <a:ext cx="1" cy="66821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7181"/>
            <a:ext cx="3528392" cy="25487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32" y="594068"/>
            <a:ext cx="3960440" cy="2409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32" y="3867181"/>
            <a:ext cx="4094440" cy="2545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9" y="594068"/>
            <a:ext cx="3556022" cy="238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42245743"/>
              </p:ext>
            </p:extLst>
          </p:nvPr>
        </p:nvGraphicFramePr>
        <p:xfrm>
          <a:off x="251520" y="244229"/>
          <a:ext cx="2664296" cy="37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3235323" y="566541"/>
            <a:ext cx="5949950" cy="2190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725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Arial" charset="0"/>
              </a:rPr>
              <a:t>ОБЩАЯ ИНФОРМАЦИЯ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251520" y="1052736"/>
            <a:ext cx="4248472" cy="10081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КТО МОЖЕТ ВОСПОЛЬЗОВАТЬСЯ</a:t>
            </a:r>
            <a:endParaRPr lang="ru-RU" sz="1400" dirty="0">
              <a:latin typeface="Arial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СОЦИАЛЬНЫМ КОНТРАКТОМ</a:t>
            </a:r>
            <a:r>
              <a:rPr lang="ru-RU" sz="1400" b="1" dirty="0" smtClean="0">
                <a:latin typeface="Arial" charset="0"/>
              </a:rPr>
              <a:t>?</a:t>
            </a:r>
            <a:endParaRPr lang="ru-RU" sz="1400" dirty="0">
              <a:latin typeface="Arial" charset="0"/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b="1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социальный контракт заключается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с малоимущими</a:t>
            </a:r>
            <a:br>
              <a:rPr lang="ru-RU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семьями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одиноко проживающими малоимущими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гражданами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4837546" y="1105809"/>
            <a:ext cx="4327525" cy="1857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НЕОБХОДИМЫЕ ДОКУМЕНТЫ:</a:t>
            </a:r>
            <a:endParaRPr lang="ru-RU" sz="1400" b="1" dirty="0">
              <a:latin typeface="Arial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64098880"/>
              </p:ext>
            </p:extLst>
          </p:nvPr>
        </p:nvGraphicFramePr>
        <p:xfrm>
          <a:off x="179512" y="2060848"/>
          <a:ext cx="4390264" cy="158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9512" y="3573016"/>
            <a:ext cx="4478908" cy="297065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175" lvl="1" eaLnBrk="0" fontAlgn="base" hangingPunct="0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charset="0"/>
            </a:endParaRPr>
          </a:p>
          <a:p>
            <a:pPr eaLnBrk="0" fontAlgn="base" hangingPunct="0">
              <a:lnSpc>
                <a:spcPts val="500"/>
              </a:lnSpc>
              <a:spcBef>
                <a:spcPts val="1325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НА КАКИЕ ЦЕЛИ ЗАКЛЮЧАЕТСЯ </a:t>
            </a:r>
          </a:p>
          <a:p>
            <a:pPr eaLnBrk="0" fontAlgn="base" hangingPunct="0">
              <a:lnSpc>
                <a:spcPts val="500"/>
              </a:lnSpc>
              <a:spcBef>
                <a:spcPts val="1325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СОЦИАЛЬНЫЙ КОНТРАКТ?</a:t>
            </a:r>
            <a:endParaRPr lang="ru-RU" sz="1400" dirty="0" smtClean="0">
              <a:latin typeface="Arial" charset="0"/>
            </a:endParaRPr>
          </a:p>
          <a:p>
            <a:pPr marL="3175" lvl="1" eaLnBrk="0" fontAlgn="base" hangingPunct="0">
              <a:lnSpc>
                <a:spcPts val="900"/>
              </a:lnSpc>
              <a:spcBef>
                <a:spcPts val="75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300" b="1" dirty="0" smtClean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поиск работы</a:t>
            </a:r>
            <a:endParaRPr lang="ru-RU" sz="1050" b="1" dirty="0" smtClean="0">
              <a:solidFill>
                <a:srgbClr val="00863D"/>
              </a:solidFill>
              <a:latin typeface="Arial" charset="0"/>
            </a:endParaRPr>
          </a:p>
          <a:p>
            <a:pPr eaLnBrk="0" fontAlgn="base" hangingPunct="0">
              <a:lnSpc>
                <a:spcPts val="900"/>
              </a:lnSpc>
              <a:spcBef>
                <a:spcPts val="65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>
                <a:solidFill>
                  <a:srgbClr val="00863D"/>
                </a:solidFill>
                <a:latin typeface="Arial" charset="0"/>
              </a:rPr>
              <a:t>  </a:t>
            </a:r>
            <a:r>
              <a:rPr lang="ru-RU" sz="1050" b="1" dirty="0">
                <a:solidFill>
                  <a:srgbClr val="000000"/>
                </a:solidFill>
                <a:latin typeface="Arial" charset="0"/>
              </a:rPr>
              <a:t>осуществление индивидуальной предпринимательской </a:t>
            </a:r>
            <a:endParaRPr lang="ru-RU" sz="1050" b="1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900"/>
              </a:lnSpc>
              <a:spcBef>
                <a:spcPts val="65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деятельности</a:t>
            </a:r>
            <a:endParaRPr lang="ru-RU" sz="1050" b="1" dirty="0">
              <a:solidFill>
                <a:srgbClr val="00863D"/>
              </a:solidFill>
              <a:latin typeface="Arial" charset="0"/>
            </a:endParaRPr>
          </a:p>
          <a:p>
            <a:pPr marL="6350" lvl="2" eaLnBrk="0" fontAlgn="base" hangingPunct="0">
              <a:lnSpc>
                <a:spcPts val="900"/>
              </a:lnSpc>
              <a:spcBef>
                <a:spcPts val="788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050" b="1" dirty="0">
                <a:latin typeface="Arial" charset="0"/>
              </a:rPr>
              <a:t>ведение личного подсобного хозяйства</a:t>
            </a:r>
          </a:p>
          <a:p>
            <a:pPr marL="6350" lvl="2" eaLnBrk="0" fontAlgn="base" hangingPunct="0">
              <a:lnSpc>
                <a:spcPts val="900"/>
              </a:lnSpc>
              <a:spcBef>
                <a:spcPts val="813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 smtClean="0">
                <a:latin typeface="Arial" charset="0"/>
              </a:rPr>
              <a:t> </a:t>
            </a:r>
            <a:r>
              <a:rPr lang="ru-RU" sz="1050" b="1" dirty="0" smtClean="0">
                <a:latin typeface="Arial" charset="0"/>
              </a:rPr>
              <a:t>иные мероприятия, </a:t>
            </a:r>
            <a:r>
              <a:rPr lang="ru-RU" sz="1050" b="1" dirty="0">
                <a:latin typeface="Arial" charset="0"/>
              </a:rPr>
              <a:t>направленные на преодоление трудной</a:t>
            </a:r>
            <a:br>
              <a:rPr lang="ru-RU" sz="1050" b="1" dirty="0">
                <a:latin typeface="Arial" charset="0"/>
              </a:rPr>
            </a:br>
            <a:r>
              <a:rPr lang="ru-RU" sz="1050" b="1" dirty="0">
                <a:latin typeface="Arial" charset="0"/>
              </a:rPr>
              <a:t>     жизненной ситуации</a:t>
            </a:r>
          </a:p>
          <a:p>
            <a:pPr eaLnBrk="0" fontAlgn="base" hangingPunct="0">
              <a:lnSpc>
                <a:spcPts val="500"/>
              </a:lnSpc>
              <a:spcBef>
                <a:spcPts val="1275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500"/>
              </a:lnSpc>
              <a:spcBef>
                <a:spcPts val="1275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РАЗМЕР </a:t>
            </a:r>
            <a:r>
              <a:rPr lang="ru-RU" sz="1400" b="1" dirty="0">
                <a:latin typeface="Arial" charset="0"/>
              </a:rPr>
              <a:t>ГОСУДАРСТВЕННОЙ СОЦИАЛЬНОЙ </a:t>
            </a:r>
            <a:endParaRPr lang="ru-RU" sz="1400" b="1" dirty="0" smtClean="0">
              <a:latin typeface="Arial" charset="0"/>
            </a:endParaRPr>
          </a:p>
          <a:p>
            <a:pPr eaLnBrk="0" fontAlgn="base" hangingPunct="0">
              <a:lnSpc>
                <a:spcPts val="500"/>
              </a:lnSpc>
              <a:spcBef>
                <a:spcPts val="1275"/>
              </a:spcBef>
              <a:spcAft>
                <a:spcPts val="600"/>
              </a:spcAft>
            </a:pPr>
            <a:r>
              <a:rPr lang="ru-RU" sz="1400" b="1" dirty="0" smtClean="0">
                <a:latin typeface="Arial" charset="0"/>
              </a:rPr>
              <a:t>ПОМОЩИ</a:t>
            </a:r>
            <a:endParaRPr lang="ru-RU" sz="1400" b="1" dirty="0">
              <a:latin typeface="Arial" charset="0"/>
            </a:endParaRPr>
          </a:p>
          <a:p>
            <a:pPr marL="6350" lvl="2" eaLnBrk="0" fontAlgn="base" hangingPunct="0">
              <a:lnSpc>
                <a:spcPts val="1100"/>
              </a:lnSpc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размер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государственной социальной помощи </a:t>
            </a:r>
            <a:endParaRPr lang="ru-RU" sz="105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eaLnBrk="0" fontAlgn="base" hangingPunct="0">
              <a:lnSpc>
                <a:spcPts val="1100"/>
              </a:lnSpc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зависит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от выбранного мероприятия социального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контракта</a:t>
            </a:r>
            <a:endParaRPr lang="ru-RU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718050" y="4449762"/>
            <a:ext cx="2660650" cy="6762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endParaRPr lang="ru-RU" sz="800" b="1" dirty="0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872861" y="4560886"/>
            <a:ext cx="619125" cy="4540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863D"/>
              </a:solidFill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837546" y="5014912"/>
            <a:ext cx="2493963" cy="227096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КУДА ПОДАТЬ ЗАЯВЛЕНИЕ И ДОКУМЕНТЫ</a:t>
            </a:r>
            <a:r>
              <a:rPr lang="ru-RU" sz="1200" b="1" dirty="0" smtClean="0">
                <a:latin typeface="Arial" charset="0"/>
              </a:rPr>
              <a:t>?</a:t>
            </a:r>
          </a:p>
          <a:p>
            <a:pPr eaLnBrk="0" fontAlgn="base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37546" y="5301208"/>
            <a:ext cx="4031556" cy="1151311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2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300" b="1" dirty="0">
                <a:solidFill>
                  <a:srgbClr val="00863D"/>
                </a:solidFill>
                <a:latin typeface="Arial" charset="0"/>
              </a:rPr>
              <a:t> 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в краевое государственное казенное учреждение – центр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      социальной поддержки населения по месту жительства;</a:t>
            </a: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dirty="0" smtClean="0">
                <a:solidFill>
                  <a:srgbClr val="00863D"/>
                </a:solidFill>
                <a:latin typeface="Arial" charset="0"/>
              </a:rPr>
              <a:t>   </a:t>
            </a:r>
            <a:r>
              <a:rPr lang="ru-RU" sz="1100" dirty="0" smtClean="0">
                <a:latin typeface="Arial" charset="0"/>
              </a:rPr>
              <a:t>через портал государственных и муниципальных услуг;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dirty="0" smtClean="0">
                <a:latin typeface="Arial" charset="0"/>
              </a:rPr>
              <a:t>   через многофункциональный центр предоставления 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charset="0"/>
              </a:rPr>
              <a:t>       государственных и муниципальных услуг</a:t>
            </a: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Arial" charset="0"/>
            </a:endParaRP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1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69373031"/>
              </p:ext>
            </p:extLst>
          </p:nvPr>
        </p:nvGraphicFramePr>
        <p:xfrm>
          <a:off x="4658420" y="1395559"/>
          <a:ext cx="4306068" cy="347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07504" y="6741368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266853" y="421313"/>
            <a:ext cx="2448272" cy="2190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22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charset="0"/>
              </a:rPr>
              <a:t>ПОИСК РАБОТЫ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989274" y="1073148"/>
            <a:ext cx="3399150" cy="26762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РАЗМЕР СОЦИАЛЬНОЙ ПОМОЩИ: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6971197"/>
              </p:ext>
            </p:extLst>
          </p:nvPr>
        </p:nvGraphicFramePr>
        <p:xfrm>
          <a:off x="4515682" y="1436812"/>
          <a:ext cx="4398885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7740352" y="1725568"/>
            <a:ext cx="1067702" cy="3286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*17 179 руб</a:t>
            </a: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572000" y="2201267"/>
            <a:ext cx="4460048" cy="24574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175" lvl="1" algn="just" eaLnBrk="0" fontAlgn="base" hangingPunct="0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latin typeface="Arial" charset="0"/>
              </a:rPr>
              <a:t>*величина прожиточного минимума для трудоспособного населения, </a:t>
            </a:r>
            <a:endParaRPr lang="ru-RU" sz="1000" b="1" dirty="0" smtClean="0">
              <a:latin typeface="Arial" charset="0"/>
            </a:endParaRPr>
          </a:p>
          <a:p>
            <a:pPr marL="3175" lvl="1" algn="just" eaLnBrk="0" fontAlgn="base" hangingPunct="0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Arial" charset="0"/>
              </a:rPr>
              <a:t>установленная </a:t>
            </a:r>
            <a:r>
              <a:rPr lang="ru-RU" sz="1000" b="1" dirty="0">
                <a:latin typeface="Arial" charset="0"/>
              </a:rPr>
              <a:t>в </a:t>
            </a:r>
            <a:r>
              <a:rPr lang="ru-RU" sz="1000" b="1" dirty="0" smtClean="0">
                <a:latin typeface="Arial" charset="0"/>
              </a:rPr>
              <a:t>Хабаровском крае, на год заключения </a:t>
            </a:r>
            <a:br>
              <a:rPr lang="ru-RU" sz="1000" b="1" dirty="0" smtClean="0">
                <a:latin typeface="Arial" charset="0"/>
              </a:rPr>
            </a:br>
            <a:r>
              <a:rPr lang="ru-RU" sz="1000" b="1" dirty="0" smtClean="0">
                <a:latin typeface="Arial" charset="0"/>
              </a:rPr>
              <a:t>социального контракта </a:t>
            </a:r>
            <a:endParaRPr lang="ru-RU" sz="1000" dirty="0">
              <a:latin typeface="Arial" charset="0"/>
            </a:endParaRPr>
          </a:p>
          <a:p>
            <a:pPr algn="just" eaLnBrk="0" fontAlgn="base" hangingPunct="0">
              <a:lnSpc>
                <a:spcPts val="800"/>
              </a:lnSpc>
              <a:spcBef>
                <a:spcPts val="788"/>
              </a:spcBef>
              <a:spcAft>
                <a:spcPct val="0"/>
              </a:spcAft>
            </a:pPr>
            <a:endParaRPr lang="ru-RU" sz="11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800"/>
              </a:lnSpc>
              <a:spcBef>
                <a:spcPts val="788"/>
              </a:spcBef>
              <a:spcAft>
                <a:spcPct val="0"/>
              </a:spcAft>
            </a:pPr>
            <a:r>
              <a:rPr lang="ru-RU" sz="1100" dirty="0" smtClean="0">
                <a:latin typeface="Arial" charset="0"/>
              </a:rPr>
              <a:t>Предоставляется </a:t>
            </a:r>
            <a:r>
              <a:rPr lang="ru-RU" sz="1100" dirty="0">
                <a:latin typeface="Arial" charset="0"/>
              </a:rPr>
              <a:t>в </a:t>
            </a:r>
            <a:r>
              <a:rPr lang="ru-RU" sz="1100" b="1" dirty="0">
                <a:latin typeface="Arial" charset="0"/>
              </a:rPr>
              <a:t>первый месяц </a:t>
            </a:r>
            <a:r>
              <a:rPr lang="ru-RU" sz="1100" dirty="0">
                <a:latin typeface="Arial" charset="0"/>
              </a:rPr>
              <a:t>с даты </a:t>
            </a:r>
            <a:r>
              <a:rPr lang="ru-RU" sz="1100" dirty="0" smtClean="0">
                <a:latin typeface="Arial" charset="0"/>
              </a:rPr>
              <a:t>заключения</a:t>
            </a:r>
          </a:p>
          <a:p>
            <a:pPr algn="just" eaLnBrk="0" fontAlgn="base" hangingPunct="0">
              <a:lnSpc>
                <a:spcPts val="800"/>
              </a:lnSpc>
              <a:spcBef>
                <a:spcPts val="788"/>
              </a:spcBef>
              <a:spcAft>
                <a:spcPct val="0"/>
              </a:spcAft>
            </a:pPr>
            <a:r>
              <a:rPr lang="ru-RU" sz="1100" dirty="0" smtClean="0">
                <a:latin typeface="Arial" charset="0"/>
              </a:rPr>
              <a:t>социального </a:t>
            </a:r>
            <a:r>
              <a:rPr lang="ru-RU" sz="1100" dirty="0">
                <a:latin typeface="Arial" charset="0"/>
              </a:rPr>
              <a:t>контракта и </a:t>
            </a:r>
            <a:r>
              <a:rPr lang="ru-RU" sz="1100" b="1" dirty="0">
                <a:latin typeface="Arial" charset="0"/>
              </a:rPr>
              <a:t>в течение трех месяцев </a:t>
            </a:r>
            <a:endParaRPr lang="ru-RU" sz="11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800"/>
              </a:lnSpc>
              <a:spcBef>
                <a:spcPts val="788"/>
              </a:spcBef>
              <a:spcAft>
                <a:spcPct val="0"/>
              </a:spcAft>
            </a:pPr>
            <a:r>
              <a:rPr lang="ru-RU" sz="1100" dirty="0" smtClean="0">
                <a:latin typeface="Arial" charset="0"/>
              </a:rPr>
              <a:t>после </a:t>
            </a:r>
            <a:r>
              <a:rPr lang="ru-RU" sz="1100" dirty="0">
                <a:latin typeface="Arial" charset="0"/>
              </a:rPr>
              <a:t>подтверждения факта трудоустройства </a:t>
            </a:r>
            <a:r>
              <a:rPr lang="ru-RU" sz="1100" dirty="0" smtClean="0">
                <a:latin typeface="Arial" charset="0"/>
              </a:rPr>
              <a:t>заявителя</a:t>
            </a:r>
            <a:endParaRPr lang="ru-RU" sz="1100" dirty="0">
              <a:latin typeface="Arial" charset="0"/>
            </a:endParaRPr>
          </a:p>
          <a:p>
            <a:pPr marL="3175" lvl="1" algn="just" eaLnBrk="0" fontAlgn="base" hangingPunct="0">
              <a:lnSpc>
                <a:spcPts val="300"/>
              </a:lnSpc>
              <a:spcBef>
                <a:spcPts val="180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дополнительно 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может быть предусмотрено обучение, в случае </a:t>
            </a:r>
            <a:endParaRPr lang="ru-RU" sz="1000" b="1" dirty="0" smtClean="0">
              <a:solidFill>
                <a:srgbClr val="000000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300"/>
              </a:lnSpc>
              <a:spcBef>
                <a:spcPts val="1225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отсутствия возможности 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службы занятости населения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обеспечить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      </a:t>
            </a:r>
            <a:endParaRPr lang="ru-RU" sz="1200" b="1" dirty="0" smtClean="0">
              <a:solidFill>
                <a:srgbClr val="000000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300"/>
              </a:lnSpc>
              <a:spcBef>
                <a:spcPts val="1225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прохождение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гражданином</a:t>
            </a:r>
            <a:r>
              <a:rPr lang="ru-RU" sz="1000" b="1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00" b="1" dirty="0" smtClean="0">
                <a:latin typeface="Arial" charset="0"/>
              </a:rPr>
              <a:t>профессионального</a:t>
            </a:r>
            <a:r>
              <a:rPr lang="ru-RU" sz="1200" b="1" dirty="0">
                <a:latin typeface="Arial" charset="0"/>
              </a:rPr>
              <a:t> </a:t>
            </a:r>
            <a:r>
              <a:rPr lang="ru-RU" sz="1000" b="1" dirty="0" smtClean="0">
                <a:latin typeface="Arial" charset="0"/>
              </a:rPr>
              <a:t>обучения</a:t>
            </a:r>
            <a:r>
              <a:rPr lang="ru-RU" sz="1200" b="1" dirty="0">
                <a:latin typeface="Arial" charset="0"/>
              </a:rPr>
              <a:t>      </a:t>
            </a:r>
            <a:endParaRPr lang="ru-RU" sz="1200" b="1" dirty="0" smtClean="0">
              <a:latin typeface="Arial" charset="0"/>
            </a:endParaRPr>
          </a:p>
          <a:p>
            <a:pPr marL="3175" lvl="1" algn="just" eaLnBrk="0" fontAlgn="base" hangingPunct="0">
              <a:lnSpc>
                <a:spcPts val="300"/>
              </a:lnSpc>
              <a:spcBef>
                <a:spcPts val="1225"/>
              </a:spcBef>
              <a:spcAft>
                <a:spcPct val="0"/>
              </a:spcAft>
            </a:pPr>
            <a:r>
              <a:rPr lang="ru-RU" sz="1000" b="1" dirty="0" smtClean="0">
                <a:latin typeface="Arial" charset="0"/>
              </a:rPr>
              <a:t>или</a:t>
            </a:r>
            <a:r>
              <a:rPr lang="ru-RU" sz="1200" b="1" dirty="0">
                <a:latin typeface="Arial" charset="0"/>
              </a:rPr>
              <a:t> </a:t>
            </a:r>
            <a:r>
              <a:rPr lang="ru-RU" sz="1000" b="1" dirty="0" smtClean="0">
                <a:latin typeface="Arial" charset="0"/>
              </a:rPr>
              <a:t>дополнительного профессионального </a:t>
            </a:r>
            <a:r>
              <a:rPr lang="ru-RU" sz="1000" b="1" dirty="0">
                <a:latin typeface="Arial" charset="0"/>
              </a:rPr>
              <a:t>образования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740352" y="4938214"/>
            <a:ext cx="866775" cy="36315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30 000 </a:t>
            </a:r>
            <a:r>
              <a:rPr lang="ru-RU" sz="1400" b="1" dirty="0" err="1" smtClean="0">
                <a:solidFill>
                  <a:schemeClr val="bg1"/>
                </a:solidFill>
                <a:latin typeface="Arial" charset="0"/>
              </a:rPr>
              <a:t>ру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31217" y="4123728"/>
            <a:ext cx="3808736" cy="12494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charset="0"/>
              </a:rPr>
              <a:t>ОСОБОЕ УСЛОВИЕ</a:t>
            </a:r>
            <a:r>
              <a:rPr lang="ru-RU" sz="1050" b="1" dirty="0">
                <a:latin typeface="Arial" charset="0"/>
              </a:rPr>
              <a:t>:</a:t>
            </a:r>
            <a:endParaRPr lang="ru-RU" sz="1050" dirty="0">
              <a:latin typeface="Arial" charset="0"/>
            </a:endParaRPr>
          </a:p>
          <a:p>
            <a:pPr lvl="0"/>
            <a:r>
              <a:rPr lang="ru-RU" sz="1200" b="1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2000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заключается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в приоритетном порядке с семьями, </a:t>
            </a:r>
            <a:br>
              <a:rPr lang="ru-RU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в которых заявитель либо члены семьи являются </a:t>
            </a:r>
            <a:br>
              <a:rPr lang="ru-RU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гражданами трудоспособного возраста и не</a:t>
            </a:r>
            <a:br>
              <a:rPr lang="ru-RU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 состоят в трудовых отношениях</a:t>
            </a:r>
            <a:endParaRPr lang="ru-RU" sz="1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ts val="1000"/>
              </a:lnSpc>
              <a:spcBef>
                <a:spcPts val="240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СРОК </a:t>
            </a:r>
            <a:r>
              <a:rPr lang="ru-RU" sz="1400" b="1" dirty="0">
                <a:latin typeface="Arial" charset="0"/>
              </a:rPr>
              <a:t>ДЕЙСТВИЯ </a:t>
            </a:r>
            <a:r>
              <a:rPr lang="ru-RU" sz="1400" b="1" dirty="0" smtClean="0">
                <a:latin typeface="Arial" charset="0"/>
              </a:rPr>
              <a:t>СОЦИАЛЬНОГО КОНТРАКТА</a:t>
            </a:r>
            <a:r>
              <a:rPr lang="ru-RU" sz="1600" b="1" dirty="0">
                <a:latin typeface="Arial" charset="0"/>
              </a:rPr>
              <a:t>:</a:t>
            </a:r>
            <a:endParaRPr lang="ru-RU" sz="1600" dirty="0">
              <a:latin typeface="Arial" charset="0"/>
            </a:endParaRPr>
          </a:p>
          <a:p>
            <a:pPr marL="6350" lvl="2" eaLnBrk="0" fontAlgn="base" hangingPunct="0">
              <a:spcBef>
                <a:spcPts val="675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600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до 9 месяцев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2916076"/>
              </p:ext>
            </p:extLst>
          </p:nvPr>
        </p:nvGraphicFramePr>
        <p:xfrm>
          <a:off x="4552379" y="5414378"/>
          <a:ext cx="4392488" cy="74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67544" y="6237312"/>
            <a:ext cx="8208911" cy="42017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КОНЕЧНЫЙ РЕЗУЛЬТАТ СОЦИАЛЬНОГО КОНТРАКТА: </a:t>
            </a:r>
            <a:r>
              <a:rPr lang="ru-RU" sz="12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b="1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b="1" dirty="0">
                <a:latin typeface="Arial" charset="0"/>
              </a:rPr>
              <a:t>заключение трудового </a:t>
            </a:r>
            <a:r>
              <a:rPr lang="ru-RU" sz="1200" b="1" dirty="0" smtClean="0">
                <a:latin typeface="Arial" charset="0"/>
              </a:rPr>
              <a:t>договора</a:t>
            </a:r>
          </a:p>
          <a:p>
            <a:pPr eaLnBrk="0" fontAlgn="base" hangingPunct="0">
              <a:lnSpc>
                <a:spcPts val="2275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Arial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7563" y="206203"/>
            <a:ext cx="2851147" cy="3246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/>
              <a:t>СОЦИАЛЬНЫЙ КОНТРАКТ</a:t>
            </a:r>
            <a:endParaRPr lang="ru-RU" sz="1500" kern="1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5549354"/>
              </p:ext>
            </p:extLst>
          </p:nvPr>
        </p:nvGraphicFramePr>
        <p:xfrm>
          <a:off x="4426814" y="4534282"/>
          <a:ext cx="4992216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7504" y="6741368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26837809"/>
              </p:ext>
            </p:extLst>
          </p:nvPr>
        </p:nvGraphicFramePr>
        <p:xfrm>
          <a:off x="179512" y="269080"/>
          <a:ext cx="2706760" cy="37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" y="1184713"/>
            <a:ext cx="3642386" cy="242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417873" y="427871"/>
            <a:ext cx="5241627" cy="4808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9207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    ОСУЩЕСТВЛЕНИЕ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ИНДИВИДУАЛЬНОЙ </a:t>
            </a:r>
            <a:endParaRPr lang="ru-RU" sz="1600" b="1" dirty="0" smtClean="0">
              <a:solidFill>
                <a:srgbClr val="0070C0"/>
              </a:solidFill>
              <a:latin typeface="Arial" charset="0"/>
            </a:endParaRPr>
          </a:p>
          <a:p>
            <a:pPr indent="92075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ПРЕДПРИНИМАТЕЛЬСКОЙ ДЕЯТЕЛЬНОСТИ</a:t>
            </a:r>
            <a:endParaRPr lang="ru-RU" sz="16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60363" y="1357312"/>
            <a:ext cx="3057525" cy="2127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РАЗМЕР </a:t>
            </a:r>
            <a:r>
              <a:rPr lang="ru-RU" sz="1400" b="1" dirty="0">
                <a:latin typeface="Arial" charset="0"/>
              </a:rPr>
              <a:t>СОЦИАЛЬНОЙ ПОМОЩИ: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64490870"/>
              </p:ext>
            </p:extLst>
          </p:nvPr>
        </p:nvGraphicFramePr>
        <p:xfrm>
          <a:off x="221805" y="1700808"/>
          <a:ext cx="427367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79512" y="2492896"/>
            <a:ext cx="4351384" cy="2016224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charset="0"/>
              </a:rPr>
              <a:t>Предоставляется единовременно или по частям </a:t>
            </a:r>
          </a:p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charset="0"/>
              </a:rPr>
              <a:t>в </a:t>
            </a:r>
            <a:r>
              <a:rPr lang="ru-RU" sz="1050" b="1" dirty="0">
                <a:latin typeface="Arial" charset="0"/>
              </a:rPr>
              <a:t>размере стоимости необходимых для осуществления </a:t>
            </a:r>
            <a:r>
              <a:rPr lang="ru-RU" sz="1050" b="1" dirty="0" smtClean="0">
                <a:latin typeface="Arial" charset="0"/>
              </a:rPr>
              <a:t>                                                      </a:t>
            </a:r>
          </a:p>
          <a:p>
            <a:pPr algn="just" eaLnBrk="0" fontAlgn="base" hangingPunct="0">
              <a:lnSpc>
                <a:spcPts val="1200"/>
              </a:lnSpc>
              <a:spcAft>
                <a:spcPts val="600"/>
              </a:spcAft>
            </a:pPr>
            <a:r>
              <a:rPr lang="ru-RU" sz="1050" b="1" dirty="0" smtClean="0">
                <a:latin typeface="Arial" charset="0"/>
              </a:rPr>
              <a:t>индивидуальной </a:t>
            </a:r>
            <a:r>
              <a:rPr lang="ru-RU" sz="1050" b="1" dirty="0">
                <a:latin typeface="Arial" charset="0"/>
              </a:rPr>
              <a:t>предпринимательской </a:t>
            </a:r>
            <a:r>
              <a:rPr lang="ru-RU" sz="1050" b="1" dirty="0" smtClean="0">
                <a:latin typeface="Arial" charset="0"/>
              </a:rPr>
              <a:t>деятельности:</a:t>
            </a: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b="1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 smtClean="0">
                <a:latin typeface="Arial" charset="0"/>
              </a:rPr>
              <a:t>приобретаемых </a:t>
            </a:r>
            <a:r>
              <a:rPr lang="ru-RU" sz="1050" dirty="0">
                <a:latin typeface="Arial" charset="0"/>
              </a:rPr>
              <a:t>основных средств (оборудование) </a:t>
            </a:r>
            <a:endParaRPr lang="ru-RU" sz="1050" dirty="0" smtClean="0">
              <a:latin typeface="Arial" charset="0"/>
            </a:endParaRP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050" dirty="0" smtClean="0">
                <a:latin typeface="Arial" charset="0"/>
              </a:rPr>
              <a:t>     и </a:t>
            </a:r>
            <a:r>
              <a:rPr lang="ru-RU" sz="1050" dirty="0">
                <a:latin typeface="Arial" charset="0"/>
              </a:rPr>
              <a:t>материально-производственных запасов (сырье и материалы);</a:t>
            </a: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>
                <a:latin typeface="Arial" charset="0"/>
              </a:rPr>
              <a:t>поиска и аренды помещения (не более 15 процентов общей </a:t>
            </a:r>
            <a:endParaRPr lang="ru-RU" sz="1050" dirty="0">
              <a:solidFill>
                <a:srgbClr val="00863D"/>
              </a:solidFill>
              <a:latin typeface="Arial" charset="0"/>
            </a:endParaRP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 smtClean="0">
                <a:solidFill>
                  <a:srgbClr val="00863D"/>
                </a:solidFill>
                <a:latin typeface="Arial" charset="0"/>
              </a:rPr>
              <a:t>    </a:t>
            </a:r>
            <a:r>
              <a:rPr lang="ru-RU" sz="1050" dirty="0" smtClean="0">
                <a:latin typeface="Arial" charset="0"/>
              </a:rPr>
              <a:t>суммы </a:t>
            </a:r>
            <a:r>
              <a:rPr lang="ru-RU" sz="1050" dirty="0">
                <a:latin typeface="Arial" charset="0"/>
              </a:rPr>
              <a:t>выплаты);</a:t>
            </a: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 smtClean="0">
                <a:latin typeface="Arial" charset="0"/>
              </a:rPr>
              <a:t>оплата пошлины </a:t>
            </a:r>
            <a:r>
              <a:rPr lang="ru-RU" sz="1050" dirty="0">
                <a:latin typeface="Arial" charset="0"/>
              </a:rPr>
              <a:t>государственной регистрации </a:t>
            </a:r>
            <a:endParaRPr lang="ru-RU" sz="1050" dirty="0" smtClean="0">
              <a:latin typeface="Arial" charset="0"/>
            </a:endParaRPr>
          </a:p>
          <a:p>
            <a:pPr marL="288925" lvl="2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charset="0"/>
              </a:rPr>
              <a:t>     в </a:t>
            </a:r>
            <a:r>
              <a:rPr lang="ru-RU" sz="1050" dirty="0">
                <a:latin typeface="Arial" charset="0"/>
              </a:rPr>
              <a:t>качестве индивидуального </a:t>
            </a:r>
            <a:r>
              <a:rPr lang="ru-RU" sz="1050" dirty="0" smtClean="0">
                <a:latin typeface="Arial" charset="0"/>
              </a:rPr>
              <a:t>предпринимателя</a:t>
            </a:r>
          </a:p>
          <a:p>
            <a:pPr marL="288925" lvl="2" indent="-285750" algn="just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prstClr val="black"/>
              </a:solidFill>
              <a:latin typeface="Arial" charset="0"/>
            </a:endParaRPr>
          </a:p>
          <a:p>
            <a:pPr lvl="0">
              <a:lnSpc>
                <a:spcPts val="1300"/>
              </a:lnSpc>
            </a:pPr>
            <a:endParaRPr lang="ru-RU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300"/>
              </a:lnSpc>
            </a:pPr>
            <a:endParaRPr lang="ru-RU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300"/>
              </a:lnSpc>
            </a:pPr>
            <a:endParaRPr lang="ru-RU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300"/>
              </a:lnSpc>
            </a:pPr>
            <a:endParaRPr lang="ru-RU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300"/>
              </a:lnSpc>
            </a:pPr>
            <a:endParaRPr lang="ru-RU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2" indent="-285750" algn="just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charset="0"/>
            </a:endParaRPr>
          </a:p>
          <a:p>
            <a:pPr marL="288925" lvl="2" indent="-285750" algn="just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00863D"/>
              </a:solidFill>
              <a:latin typeface="Arial" charset="0"/>
            </a:endParaRPr>
          </a:p>
          <a:p>
            <a:pPr marL="288925" lvl="2" indent="-285750" algn="just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latin typeface="Arial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3451" y="4509120"/>
            <a:ext cx="4211637" cy="504056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СРОК ДЕЙСТВИЯ СОЦИАЛЬНОГО КОНТРАКТА: </a:t>
            </a:r>
            <a:endParaRPr lang="ru-RU" sz="1400" b="1" dirty="0" smtClean="0">
              <a:latin typeface="Arial" charset="0"/>
            </a:endParaRPr>
          </a:p>
          <a:p>
            <a:pPr eaLnBrk="0" fontAlgn="base" hangingPunct="0">
              <a:lnSpc>
                <a:spcPts val="192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4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до 12 месяцев</a:t>
            </a:r>
          </a:p>
          <a:p>
            <a:pPr marL="15875" lvl="1" eaLnBrk="0" fontAlgn="base" hangingPunct="0">
              <a:lnSpc>
                <a:spcPts val="1200"/>
              </a:lnSpc>
              <a:spcAft>
                <a:spcPct val="0"/>
              </a:spcAft>
            </a:pPr>
            <a:endParaRPr lang="ru-RU" sz="1400" b="1" dirty="0" smtClean="0">
              <a:latin typeface="Arial" charset="0"/>
            </a:endParaRPr>
          </a:p>
          <a:p>
            <a:pPr marL="15875" lvl="1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КОНЕЧНЫЙ </a:t>
            </a:r>
            <a:r>
              <a:rPr lang="ru-RU" sz="1400" b="1" dirty="0">
                <a:latin typeface="Arial" charset="0"/>
              </a:rPr>
              <a:t>РЕЗУЛЬТАТ </a:t>
            </a:r>
            <a:endParaRPr lang="ru-RU" sz="1400" b="1" dirty="0" smtClean="0">
              <a:latin typeface="Arial" charset="0"/>
            </a:endParaRPr>
          </a:p>
          <a:p>
            <a:pPr marL="15875" lvl="1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СОЦИАЛЬНОГО </a:t>
            </a:r>
            <a:r>
              <a:rPr lang="ru-RU" sz="1400" b="1" dirty="0">
                <a:latin typeface="Arial" charset="0"/>
              </a:rPr>
              <a:t>КОНТРАКТА: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2857033"/>
              </p:ext>
            </p:extLst>
          </p:nvPr>
        </p:nvGraphicFramePr>
        <p:xfrm>
          <a:off x="251520" y="5877272"/>
          <a:ext cx="4261747" cy="54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622199" y="5517232"/>
            <a:ext cx="4332869" cy="72008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регистрация гражданина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в налоговом органе в качестве 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    индивидуального предпринимателя или </a:t>
            </a:r>
            <a:r>
              <a:rPr lang="ru-RU" sz="1050" dirty="0" err="1" smtClean="0">
                <a:solidFill>
                  <a:srgbClr val="000000"/>
                </a:solidFill>
                <a:latin typeface="Arial" charset="0"/>
              </a:rPr>
              <a:t>самозанятого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;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endParaRPr lang="ru-RU" sz="1050" dirty="0" smtClean="0">
              <a:solidFill>
                <a:srgbClr val="00863D"/>
              </a:solidFill>
              <a:latin typeface="Aria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повышение денежных доходов семьи по истечении срока</a:t>
            </a:r>
            <a:br>
              <a:rPr lang="ru-RU" sz="1050" dirty="0">
                <a:solidFill>
                  <a:srgbClr val="000000"/>
                </a:solidFill>
                <a:latin typeface="Arial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   действия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социального контракта </a:t>
            </a: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0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24414" y="6745807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57312"/>
            <a:ext cx="4139072" cy="29357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392" y="4430498"/>
            <a:ext cx="4351384" cy="909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18392" y="4383106"/>
            <a:ext cx="1944215" cy="25202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ОСОБОЕ УСЛОВИЕ: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79515" y="4656140"/>
            <a:ext cx="4390262" cy="136514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050" b="1" dirty="0" smtClean="0">
                <a:latin typeface="Arial" charset="0"/>
              </a:rPr>
              <a:t> </a:t>
            </a: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050" b="1" dirty="0" smtClean="0">
                <a:latin typeface="Arial" charset="0"/>
              </a:rPr>
              <a:t>заявитель на дату подачи заявления   не зарегистрирован </a:t>
            </a:r>
            <a:br>
              <a:rPr lang="ru-RU" sz="1050" b="1" dirty="0" smtClean="0">
                <a:latin typeface="Arial" charset="0"/>
              </a:rPr>
            </a:br>
            <a:r>
              <a:rPr lang="ru-RU" sz="1050" b="1" dirty="0" smtClean="0">
                <a:latin typeface="Arial" charset="0"/>
              </a:rPr>
              <a:t>      в качестве ИП либо осуществляет ИПД  не более двух лет </a:t>
            </a:r>
            <a:br>
              <a:rPr lang="ru-RU" sz="1050" b="1" dirty="0" smtClean="0">
                <a:latin typeface="Arial" charset="0"/>
              </a:rPr>
            </a:br>
            <a:r>
              <a:rPr lang="ru-RU" sz="1050" b="1" dirty="0" smtClean="0">
                <a:latin typeface="Arial" charset="0"/>
              </a:rPr>
              <a:t>      со дня регистрации в качестве ИП или </a:t>
            </a:r>
            <a:r>
              <a:rPr lang="ru-RU" sz="1050" b="1" dirty="0" err="1" smtClean="0">
                <a:latin typeface="Arial" charset="0"/>
              </a:rPr>
              <a:t>самозанятого</a:t>
            </a:r>
            <a:r>
              <a:rPr lang="ru-RU" sz="1050" b="1" dirty="0" smtClean="0">
                <a:latin typeface="Arial" charset="0"/>
              </a:rPr>
              <a:t>;</a:t>
            </a:r>
          </a:p>
          <a:p>
            <a:pPr marL="285750" lvl="2" indent="-285750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0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00" b="1" dirty="0" smtClean="0">
                <a:solidFill>
                  <a:srgbClr val="00863D"/>
                </a:solidFill>
                <a:latin typeface="Arial" charset="0"/>
              </a:rPr>
              <a:t>  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дополнительно 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может быть предусмотрено 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прохождение </a:t>
            </a:r>
            <a:endParaRPr lang="ru-RU" sz="1000" b="1" dirty="0">
              <a:solidFill>
                <a:srgbClr val="000000"/>
              </a:solidFill>
              <a:latin typeface="Arial" charset="0"/>
            </a:endParaRPr>
          </a:p>
          <a:p>
            <a:pPr marL="285750" lvl="2" indent="-285750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      гражданином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профессионального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обучения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 smtClean="0">
                <a:solidFill>
                  <a:srgbClr val="000000"/>
                </a:solidFill>
                <a:latin typeface="Arial" charset="0"/>
              </a:rPr>
              <a:t>или  </a:t>
            </a:r>
          </a:p>
          <a:p>
            <a:pPr marL="285750" lvl="2" indent="-285750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000" b="1" dirty="0" smtClean="0">
                <a:latin typeface="Arial" charset="0"/>
              </a:rPr>
              <a:t>      дополнительного профессионального </a:t>
            </a:r>
            <a:r>
              <a:rPr lang="ru-RU" sz="1000" b="1" dirty="0">
                <a:latin typeface="Arial" charset="0"/>
              </a:rPr>
              <a:t>образования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07504" y="268876"/>
            <a:ext cx="2778769" cy="359774"/>
            <a:chOff x="0" y="0"/>
            <a:chExt cx="2886273" cy="35977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0"/>
              <a:ext cx="2886273" cy="35977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7563" y="17563"/>
              <a:ext cx="285114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СОЦИАЛЬНЫЙ КОНТРАКТ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546092" y="704669"/>
            <a:ext cx="5477420" cy="2682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ВЕДЕНИЕ </a:t>
            </a: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ЛИЧНОГО ПОДСОБНОГО ХОЗЯЙСТВА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857750" y="1246188"/>
            <a:ext cx="4286250" cy="1857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РАЗМЕР СОЦИАЛЬНОЙ ПОМОЩИ: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5686638"/>
              </p:ext>
            </p:extLst>
          </p:nvPr>
        </p:nvGraphicFramePr>
        <p:xfrm>
          <a:off x="4788024" y="1551977"/>
          <a:ext cx="3966986" cy="64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831444" y="2249545"/>
            <a:ext cx="3989028" cy="117945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Arial" charset="0"/>
              </a:rPr>
              <a:t>Единовременная денежная выплата предоставляется </a:t>
            </a:r>
            <a:endParaRPr lang="ru-RU" sz="105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charset="0"/>
              </a:rPr>
              <a:t>в </a:t>
            </a:r>
            <a:r>
              <a:rPr lang="ru-RU" sz="1050" b="1" dirty="0">
                <a:latin typeface="Arial" charset="0"/>
              </a:rPr>
              <a:t>размере стоимости необходимых для ведения личного </a:t>
            </a:r>
            <a:endParaRPr lang="ru-RU" sz="105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charset="0"/>
              </a:rPr>
              <a:t>подсобного </a:t>
            </a:r>
            <a:r>
              <a:rPr lang="ru-RU" sz="1050" b="1" dirty="0">
                <a:latin typeface="Arial" charset="0"/>
              </a:rPr>
              <a:t>хозяйства:</a:t>
            </a:r>
            <a:endParaRPr lang="ru-RU" sz="1050" dirty="0">
              <a:latin typeface="Arial" charset="0"/>
            </a:endParaRPr>
          </a:p>
          <a:p>
            <a:pPr marL="3175" lvl="1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>
                <a:latin typeface="Arial" charset="0"/>
              </a:rPr>
              <a:t>сельскохозяйственных товаров, семян, саженцев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;</a:t>
            </a:r>
          </a:p>
          <a:p>
            <a:pPr marL="3175" lvl="1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>
                <a:latin typeface="Arial" charset="0"/>
              </a:rPr>
              <a:t>поголовье крупного рогатого скота</a:t>
            </a:r>
            <a:r>
              <a:rPr lang="ru-RU" sz="1050" dirty="0" smtClean="0">
                <a:latin typeface="Arial" charset="0"/>
              </a:rPr>
              <a:t>, овец, коз, лошадей и т.д.</a:t>
            </a:r>
            <a:endParaRPr lang="ru-RU" sz="1050" dirty="0">
              <a:latin typeface="Arial" charset="0"/>
            </a:endParaRPr>
          </a:p>
          <a:p>
            <a:pPr marL="3175" lvl="1"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 smtClean="0">
                <a:latin typeface="Arial" charset="0"/>
              </a:rPr>
              <a:t>сельскохозяйственной птицы всех видов, пчелосемей</a:t>
            </a:r>
            <a:endParaRPr lang="ru-RU" sz="1050" dirty="0" smtClean="0">
              <a:solidFill>
                <a:srgbClr val="00863D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200"/>
              </a:lnSpc>
              <a:spcBef>
                <a:spcPts val="1413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ополнительно может быть предусмотрено прохождение </a:t>
            </a:r>
            <a:br>
              <a:rPr lang="ru-RU" sz="105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гражданином 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профессионального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обучения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ru-RU" sz="1000" b="1" dirty="0">
                <a:solidFill>
                  <a:srgbClr val="000000"/>
                </a:solidFill>
                <a:latin typeface="Arial" charset="0"/>
              </a:rPr>
              <a:t>или</a:t>
            </a:r>
            <a:endParaRPr lang="ru-RU" sz="1000" dirty="0">
              <a:solidFill>
                <a:srgbClr val="00863D"/>
              </a:solidFill>
              <a:latin typeface="Arial" charset="0"/>
            </a:endParaRPr>
          </a:p>
          <a:p>
            <a:pPr marL="3175" lvl="1" eaLnBrk="0" fontAlgn="base" hangingPunct="0">
              <a:lnSpc>
                <a:spcPts val="1200"/>
              </a:lnSpc>
              <a:spcBef>
                <a:spcPts val="25"/>
              </a:spcBef>
              <a:spcAft>
                <a:spcPct val="0"/>
              </a:spcAft>
            </a:pPr>
            <a:r>
              <a:rPr lang="ru-RU" sz="1000" b="1" dirty="0">
                <a:latin typeface="Arial" charset="0"/>
              </a:rPr>
              <a:t>дополнительного профессионального образования</a:t>
            </a:r>
          </a:p>
          <a:p>
            <a:pPr marL="3175" lvl="1" algn="just" eaLnBrk="0" fontAlgn="base" hangingPunct="0">
              <a:spcBef>
                <a:spcPts val="1413"/>
              </a:spcBef>
              <a:spcAft>
                <a:spcPct val="0"/>
              </a:spcAft>
            </a:pPr>
            <a:endParaRPr lang="ru-RU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96875" y="4192588"/>
            <a:ext cx="4247133" cy="139942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ОБЯЗАТЕЛЬНЫЕ УСЛОВИЯ:</a:t>
            </a:r>
            <a:endParaRPr lang="ru-RU" sz="1400" dirty="0" smtClean="0">
              <a:latin typeface="Arial" charset="0"/>
            </a:endParaRPr>
          </a:p>
          <a:p>
            <a:pPr marL="3175" lvl="1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000" b="1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 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наличие у заявителя (членов его семьи) земельного участка, </a:t>
            </a:r>
          </a:p>
          <a:p>
            <a:pPr marL="3175" lvl="1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    находящегося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в пользовании на праве собственности или</a:t>
            </a:r>
            <a:br>
              <a:rPr lang="ru-RU" sz="1100" dirty="0">
                <a:solidFill>
                  <a:srgbClr val="000000"/>
                </a:solidFill>
                <a:latin typeface="Arial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    ином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законном основании, предназначенного для ведения</a:t>
            </a:r>
          </a:p>
          <a:p>
            <a:pPr marL="3175" lvl="1" algn="just" eaLnBrk="0" fontAlgn="base" hangingPunct="0">
              <a:lnSpc>
                <a:spcPts val="1200"/>
              </a:lnSpc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    личного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подсобного хозяйства, индивидуального жилищного</a:t>
            </a:r>
            <a:br>
              <a:rPr lang="ru-RU" sz="1100" dirty="0">
                <a:solidFill>
                  <a:srgbClr val="000000"/>
                </a:solidFill>
                <a:latin typeface="Arial" charset="0"/>
              </a:rPr>
            </a:br>
            <a:r>
              <a:rPr lang="ru-RU" sz="11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    строительства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, садоводства, огородничества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;</a:t>
            </a:r>
            <a:r>
              <a:rPr lang="ru-RU" sz="1100" dirty="0">
                <a:solidFill>
                  <a:srgbClr val="00863D"/>
                </a:solidFill>
                <a:latin typeface="Arial" charset="0"/>
              </a:rPr>
              <a:t> </a:t>
            </a:r>
            <a:endParaRPr lang="ru-RU" sz="1100" dirty="0" smtClean="0">
              <a:solidFill>
                <a:srgbClr val="00863D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675"/>
              </a:lnSpc>
              <a:spcBef>
                <a:spcPts val="338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заявитель не зарегистрирован в качестве </a:t>
            </a:r>
            <a:r>
              <a:rPr lang="ru-RU" sz="1100" dirty="0" err="1" smtClean="0">
                <a:latin typeface="Arial" charset="0"/>
              </a:rPr>
              <a:t>самозанятого</a:t>
            </a:r>
            <a:endParaRPr lang="ru-RU" sz="1100" dirty="0" smtClean="0">
              <a:latin typeface="Arial" charset="0"/>
            </a:endParaRPr>
          </a:p>
          <a:p>
            <a:pPr marL="3175" lvl="1" algn="just" eaLnBrk="0" fontAlgn="base" hangingPunct="0">
              <a:lnSpc>
                <a:spcPts val="1675"/>
              </a:lnSpc>
              <a:spcBef>
                <a:spcPts val="338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675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СРОК ДЕЙСТВИЯ СОЦИАЛЬНОГО КОНТРАКТА:</a:t>
            </a:r>
          </a:p>
          <a:p>
            <a:pPr marL="6350" lvl="2" eaLnBrk="0" fontAlgn="base" hangingPunct="0">
              <a:spcBef>
                <a:spcPts val="675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400" dirty="0" smtClean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до 12 месяцев</a:t>
            </a:r>
            <a:endParaRPr lang="ru-RU" sz="1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0120039"/>
              </p:ext>
            </p:extLst>
          </p:nvPr>
        </p:nvGraphicFramePr>
        <p:xfrm>
          <a:off x="4716016" y="4192587"/>
          <a:ext cx="3961581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973137" y="5051818"/>
            <a:ext cx="3487296" cy="540191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КОНЕЧНЫЙ </a:t>
            </a:r>
            <a:r>
              <a:rPr lang="ru-RU" sz="1400" b="1" dirty="0">
                <a:latin typeface="Arial" charset="0"/>
              </a:rPr>
              <a:t>РЕЗУЛЬТАТ </a:t>
            </a:r>
            <a:endParaRPr lang="ru-RU" sz="1400" b="1" dirty="0" smtClean="0"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СОЦИАЛЬНОГО </a:t>
            </a:r>
            <a:r>
              <a:rPr lang="ru-RU" sz="1400" b="1" dirty="0">
                <a:latin typeface="Arial" charset="0"/>
              </a:rPr>
              <a:t>КОНТРАКТА: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57750" y="5661248"/>
            <a:ext cx="4131710" cy="864096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200"/>
              </a:lnSpc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00" b="1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регистрация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гражданина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в налоговом органе в качестве</a:t>
            </a:r>
            <a:br>
              <a:rPr lang="ru-RU" sz="1050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ru-RU" sz="1050" dirty="0" err="1" smtClean="0">
                <a:solidFill>
                  <a:srgbClr val="000000"/>
                </a:solidFill>
                <a:latin typeface="Arial" charset="0"/>
              </a:rPr>
              <a:t>самозанятого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eaLnBrk="0" fontAlgn="base" hangingPunct="0">
              <a:lnSpc>
                <a:spcPts val="1200"/>
              </a:lnSpc>
              <a:spcAft>
                <a:spcPts val="600"/>
              </a:spcAft>
            </a:pPr>
            <a:r>
              <a:rPr lang="ru-RU" sz="1000" b="1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повышение денежных доходов семьи  по истечении срока </a:t>
            </a:r>
            <a:br>
              <a:rPr lang="ru-RU" sz="1050" dirty="0">
                <a:solidFill>
                  <a:srgbClr val="000000"/>
                </a:solidFill>
                <a:latin typeface="Arial" charset="0"/>
              </a:rPr>
            </a:br>
            <a:r>
              <a:rPr lang="ru-RU" sz="105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  действия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социального контракта</a:t>
            </a:r>
          </a:p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10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7504" y="6741368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07504" y="268876"/>
            <a:ext cx="2778769" cy="359774"/>
            <a:chOff x="0" y="0"/>
            <a:chExt cx="2886273" cy="3597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2886273" cy="35977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7563" y="17563"/>
              <a:ext cx="285114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СОЦИАЛЬНЫЙ КОНТРАКТ</a:t>
              </a:r>
              <a:endParaRPr lang="ru-RU" sz="15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0" y="1139274"/>
            <a:ext cx="4350059" cy="273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275856" y="692696"/>
            <a:ext cx="5256583" cy="33575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B0F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ПРЕОДОЛЕНИЕ ТРУДНОЙ ЖИЗНЕННОЙ СИТУАЦИИ</a:t>
            </a:r>
            <a:endParaRPr lang="ru-RU" sz="16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39328" y="1124744"/>
            <a:ext cx="3645098" cy="298299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charset="0"/>
              </a:rPr>
              <a:t>РАЗМЕР СОЦИАЛЬНОЙ ПОМОЩИ</a:t>
            </a:r>
            <a:r>
              <a:rPr lang="ru-RU" sz="1400" b="1" dirty="0">
                <a:latin typeface="Arial" charset="0"/>
              </a:rPr>
              <a:t>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8594183"/>
              </p:ext>
            </p:extLst>
          </p:nvPr>
        </p:nvGraphicFramePr>
        <p:xfrm>
          <a:off x="251521" y="1423043"/>
          <a:ext cx="4464496" cy="56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41312" y="2132856"/>
            <a:ext cx="4590728" cy="43832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175" lvl="1" algn="just" eaLnBrk="0" fontAlgn="base" hangingPunct="0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Arial" charset="0"/>
              </a:rPr>
              <a:t>*</a:t>
            </a:r>
            <a:r>
              <a:rPr lang="ru-RU" sz="1100" b="1" dirty="0">
                <a:latin typeface="Arial" charset="0"/>
              </a:rPr>
              <a:t>величина прожиточного минимума для </a:t>
            </a:r>
            <a:r>
              <a:rPr lang="ru-RU" sz="1100" b="1" dirty="0" smtClean="0">
                <a:latin typeface="Arial" charset="0"/>
              </a:rPr>
              <a:t>трудоспособного</a:t>
            </a:r>
            <a:br>
              <a:rPr lang="ru-RU" sz="1100" b="1" dirty="0" smtClean="0">
                <a:latin typeface="Arial" charset="0"/>
              </a:rPr>
            </a:br>
            <a:r>
              <a:rPr lang="ru-RU" sz="1100" b="1" dirty="0" smtClean="0">
                <a:latin typeface="Arial" charset="0"/>
              </a:rPr>
              <a:t> </a:t>
            </a:r>
            <a:r>
              <a:rPr lang="ru-RU" sz="1100" b="1" dirty="0">
                <a:latin typeface="Arial" charset="0"/>
              </a:rPr>
              <a:t>населения, </a:t>
            </a:r>
            <a:r>
              <a:rPr lang="ru-RU" sz="1100" b="1" dirty="0" smtClean="0">
                <a:latin typeface="Arial" charset="0"/>
              </a:rPr>
              <a:t> установленная в Хабаровском крае, на год </a:t>
            </a:r>
            <a:br>
              <a:rPr lang="ru-RU" sz="1100" b="1" dirty="0" smtClean="0">
                <a:latin typeface="Arial" charset="0"/>
              </a:rPr>
            </a:br>
            <a:r>
              <a:rPr lang="ru-RU" sz="1100" b="1" dirty="0" smtClean="0">
                <a:latin typeface="Arial" charset="0"/>
              </a:rPr>
              <a:t> заключения  социального контракта</a:t>
            </a:r>
            <a:endParaRPr lang="ru-RU" sz="1100" dirty="0"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endParaRPr lang="ru-RU" sz="12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b="1" dirty="0" smtClean="0">
                <a:latin typeface="Arial" charset="0"/>
              </a:rPr>
              <a:t>Выплата </a:t>
            </a:r>
            <a:r>
              <a:rPr lang="ru-RU" sz="1200" b="1" dirty="0">
                <a:latin typeface="Arial" charset="0"/>
              </a:rPr>
              <a:t>предоставляется ежемесячно с даты </a:t>
            </a:r>
            <a:r>
              <a:rPr lang="ru-RU" sz="1200" b="1" dirty="0" smtClean="0">
                <a:latin typeface="Arial" charset="0"/>
              </a:rPr>
              <a:t>заключения </a:t>
            </a:r>
            <a:endParaRPr lang="ru-RU" sz="1200" b="1" dirty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b="1" dirty="0" smtClean="0">
                <a:latin typeface="Arial" charset="0"/>
              </a:rPr>
              <a:t>и </a:t>
            </a:r>
            <a:r>
              <a:rPr lang="ru-RU" sz="1200" b="1" dirty="0">
                <a:latin typeface="Arial" charset="0"/>
              </a:rPr>
              <a:t>на период действия социального контракта </a:t>
            </a:r>
            <a:endParaRPr lang="ru-RU" sz="12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b="1" dirty="0" smtClean="0">
                <a:latin typeface="Arial" charset="0"/>
              </a:rPr>
              <a:t>и </a:t>
            </a:r>
            <a:r>
              <a:rPr lang="ru-RU" sz="1200" b="1" dirty="0">
                <a:latin typeface="Arial" charset="0"/>
              </a:rPr>
              <a:t>может быть использована на</a:t>
            </a:r>
            <a:r>
              <a:rPr lang="ru-RU" sz="1200" b="1" dirty="0" smtClean="0">
                <a:latin typeface="Arial" charset="0"/>
              </a:rPr>
              <a:t>:</a:t>
            </a: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endParaRPr lang="ru-RU" sz="1200" dirty="0" smtClean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приобретение </a:t>
            </a:r>
            <a:r>
              <a:rPr lang="ru-RU" sz="1200" dirty="0">
                <a:latin typeface="Arial" charset="0"/>
              </a:rPr>
              <a:t>товаров первой необходимости</a:t>
            </a:r>
            <a:r>
              <a:rPr lang="ru-RU" sz="1200" dirty="0" smtClean="0">
                <a:latin typeface="Arial" charset="0"/>
              </a:rPr>
              <a:t>;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endParaRPr lang="ru-RU" sz="1200" dirty="0" smtClean="0">
              <a:solidFill>
                <a:srgbClr val="00863D"/>
              </a:solidFill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приобретение </a:t>
            </a:r>
            <a:r>
              <a:rPr lang="ru-RU" sz="1200" dirty="0">
                <a:latin typeface="Arial" charset="0"/>
              </a:rPr>
              <a:t>одежды и обуви</a:t>
            </a:r>
            <a:r>
              <a:rPr lang="ru-RU" sz="1200" dirty="0" smtClean="0">
                <a:latin typeface="Arial" charset="0"/>
              </a:rPr>
              <a:t>;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endParaRPr lang="ru-RU" sz="1200" dirty="0" smtClean="0">
              <a:solidFill>
                <a:srgbClr val="00863D"/>
              </a:solidFill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приобретение </a:t>
            </a:r>
            <a:r>
              <a:rPr lang="ru-RU" sz="1200" dirty="0">
                <a:latin typeface="Arial" charset="0"/>
              </a:rPr>
              <a:t>лекарственных препаратов</a:t>
            </a:r>
            <a:r>
              <a:rPr lang="ru-RU" sz="1200" dirty="0" smtClean="0">
                <a:latin typeface="Arial" charset="0"/>
              </a:rPr>
              <a:t>;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endParaRPr lang="ru-RU" sz="1200" dirty="0" smtClean="0">
              <a:solidFill>
                <a:srgbClr val="00863D"/>
              </a:solidFill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приобретение</a:t>
            </a:r>
            <a:r>
              <a:rPr lang="ru-RU" sz="1200" dirty="0">
                <a:latin typeface="Arial" charset="0"/>
              </a:rPr>
              <a:t>      товаров      для      ведения      </a:t>
            </a:r>
            <a:r>
              <a:rPr lang="ru-RU" sz="1200" dirty="0" smtClean="0">
                <a:latin typeface="Arial" charset="0"/>
              </a:rPr>
              <a:t>личного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подсобного </a:t>
            </a:r>
            <a:r>
              <a:rPr lang="ru-RU" sz="1200" dirty="0">
                <a:latin typeface="Arial" charset="0"/>
              </a:rPr>
              <a:t>хозяйства (хозяйственный инвентарь </a:t>
            </a:r>
            <a:r>
              <a:rPr lang="ru-RU" sz="1200" dirty="0" smtClean="0">
                <a:latin typeface="Arial" charset="0"/>
              </a:rPr>
              <a:t>и</a:t>
            </a:r>
            <a:r>
              <a:rPr lang="ru-RU" sz="1200" dirty="0"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т.п.);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300"/>
              </a:lnSpc>
              <a:spcBef>
                <a:spcPts val="763"/>
              </a:spcBef>
              <a:spcAft>
                <a:spcPct val="0"/>
              </a:spcAft>
            </a:pPr>
            <a:endParaRPr lang="ru-RU" sz="1200" dirty="0" smtClean="0">
              <a:solidFill>
                <a:srgbClr val="00863D"/>
              </a:solidFill>
              <a:latin typeface="Arial" charset="0"/>
            </a:endParaRPr>
          </a:p>
          <a:p>
            <a:pPr algn="just" eaLnBrk="0" fontAlgn="base" hangingPunct="0">
              <a:lnSpc>
                <a:spcPts val="6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приобретение </a:t>
            </a:r>
            <a:r>
              <a:rPr lang="ru-RU" sz="1200" dirty="0">
                <a:latin typeface="Arial" charset="0"/>
              </a:rPr>
              <a:t>товаров для обеспечения </a:t>
            </a:r>
            <a:r>
              <a:rPr lang="ru-RU" sz="1200" dirty="0" smtClean="0">
                <a:latin typeface="Arial" charset="0"/>
              </a:rPr>
              <a:t>потребности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6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семьи </a:t>
            </a:r>
            <a:r>
              <a:rPr lang="ru-RU" sz="1200" dirty="0">
                <a:latin typeface="Arial" charset="0"/>
              </a:rPr>
              <a:t>гражданина в товарах и услугах дошкольного </a:t>
            </a:r>
            <a:r>
              <a:rPr lang="ru-RU" sz="1200" dirty="0" smtClean="0">
                <a:latin typeface="Arial" charset="0"/>
              </a:rPr>
              <a:t>и</a:t>
            </a:r>
            <a:endParaRPr lang="ru-RU" sz="1200" dirty="0">
              <a:latin typeface="Arial" charset="0"/>
            </a:endParaRPr>
          </a:p>
          <a:p>
            <a:pPr algn="just" eaLnBrk="0" fontAlgn="base" hangingPunct="0">
              <a:lnSpc>
                <a:spcPts val="6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школьного образования.</a:t>
            </a: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endParaRPr lang="ru-RU" sz="14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endParaRPr lang="ru-RU" sz="1400" b="1" dirty="0" smtClean="0"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Arial" charset="0"/>
              </a:rPr>
              <a:t>ОСОБОЕ </a:t>
            </a:r>
            <a:r>
              <a:rPr lang="ru-RU" sz="1400" b="1" dirty="0">
                <a:latin typeface="Arial" charset="0"/>
              </a:rPr>
              <a:t>УСЛОВИЕ</a:t>
            </a:r>
            <a:r>
              <a:rPr lang="ru-RU" sz="1400" b="1" dirty="0" smtClean="0">
                <a:latin typeface="Arial" charset="0"/>
              </a:rPr>
              <a:t>:</a:t>
            </a:r>
            <a:endParaRPr lang="ru-RU" sz="1200" b="1" dirty="0" smtClean="0">
              <a:solidFill>
                <a:srgbClr val="00863D"/>
              </a:solidFill>
              <a:latin typeface="Arial" charset="0"/>
            </a:endParaRPr>
          </a:p>
          <a:p>
            <a:pPr algn="just" eaLnBrk="0" fontAlgn="base" hangingPunct="0">
              <a:lnSpc>
                <a:spcPts val="500"/>
              </a:lnSpc>
              <a:spcBef>
                <a:spcPts val="7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200" b="1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заключается преимущественно с семьями с детьми</a:t>
            </a: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822773" y="4417265"/>
            <a:ext cx="4144963" cy="14747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СРОК ДЕЙСТВИЯ СОЦИАЛЬНОГО КОНТРАКТА:</a:t>
            </a:r>
          </a:p>
          <a:p>
            <a:pPr marL="3175" lvl="1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200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до 6 месяцев</a:t>
            </a:r>
            <a:endParaRPr lang="ru-RU" sz="1200" dirty="0">
              <a:solidFill>
                <a:srgbClr val="00863D"/>
              </a:solidFill>
              <a:latin typeface="Arial" charset="0"/>
            </a:endParaRPr>
          </a:p>
          <a:p>
            <a:pPr eaLnBrk="0" fontAlgn="base" hangingPunct="0">
              <a:spcBef>
                <a:spcPts val="1463"/>
              </a:spcBef>
              <a:spcAft>
                <a:spcPct val="0"/>
              </a:spcAft>
            </a:pPr>
            <a:r>
              <a:rPr lang="ru-RU" sz="1200" b="1" dirty="0">
                <a:latin typeface="Arial" charset="0"/>
              </a:rPr>
              <a:t>КОНЕЧНЫЙ РЕЗУЛЬТАТ СОЦИАЛЬНОГО КОНТРАКТА:</a:t>
            </a:r>
            <a:endParaRPr lang="ru-RU" sz="1200" dirty="0">
              <a:latin typeface="Arial" charset="0"/>
            </a:endParaRPr>
          </a:p>
          <a:p>
            <a:pPr marL="3175" lvl="1" algn="just" eaLnBrk="0" fontAlgn="base" hangingPunct="0">
              <a:lnSpc>
                <a:spcPts val="600"/>
              </a:lnSpc>
              <a:spcBef>
                <a:spcPts val="363"/>
              </a:spcBef>
              <a:spcAft>
                <a:spcPct val="0"/>
              </a:spcAft>
            </a:pPr>
            <a:endParaRPr lang="ru-RU" sz="1200" b="1" dirty="0" smtClean="0">
              <a:solidFill>
                <a:srgbClr val="00863D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1200" dirty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200" b="1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20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преодоление гражданином или семьей </a:t>
            </a: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       трудной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жизненной ситуации </a:t>
            </a: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marL="3175" lvl="1" algn="just" eaLnBrk="0" fontAlgn="base" hangingPunct="0">
              <a:lnSpc>
                <a:spcPts val="1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       по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истечении срока действия социального контракта</a:t>
            </a:r>
          </a:p>
        </p:txBody>
      </p:sp>
      <p:pic>
        <p:nvPicPr>
          <p:cNvPr id="15" name="Picture 6" descr="https://5psy.ru/wp-content/uploads/2019/03/23787-kak-pomogat-rebenku-delat-uroki-roditelskoe-sobrani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71" y="1423043"/>
            <a:ext cx="3689765" cy="25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07504" y="6741368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7504" y="268876"/>
            <a:ext cx="2778769" cy="359774"/>
            <a:chOff x="0" y="0"/>
            <a:chExt cx="2886273" cy="35977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2886273" cy="35977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7563" y="17563"/>
              <a:ext cx="285114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СОЦИАЛЬНЫЙ КОНТРАКТ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563888" y="571389"/>
            <a:ext cx="3595538" cy="32089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172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charset="0"/>
              </a:rPr>
              <a:t>ДОПОЛНИТЕЛЬНАЯ ИНФОРМАЦИЯ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23528" y="1148424"/>
            <a:ext cx="4246248" cy="476832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3175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latin typeface="Arial" charset="0"/>
              </a:rPr>
              <a:t>ЧТО ТАКОЕ СОЦИАЛЬНЫЙ КОНТРАКТ?</a:t>
            </a: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600" dirty="0">
                <a:solidFill>
                  <a:srgbClr val="00863D"/>
                </a:solidFill>
                <a:latin typeface="Arial" charset="0"/>
              </a:rPr>
              <a:t> </a:t>
            </a:r>
            <a:r>
              <a:rPr lang="ru-RU" sz="1100" b="1" dirty="0" smtClean="0">
                <a:solidFill>
                  <a:srgbClr val="000000"/>
                </a:solidFill>
                <a:latin typeface="Arial" charset="0"/>
              </a:rPr>
              <a:t>социальный </a:t>
            </a:r>
            <a:r>
              <a:rPr lang="ru-RU" sz="1100" b="1" dirty="0">
                <a:solidFill>
                  <a:srgbClr val="000000"/>
                </a:solidFill>
                <a:latin typeface="Arial" charset="0"/>
              </a:rPr>
              <a:t>контракт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– соглашение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взаимное обязательство),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которое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заключено между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гражданином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и органом социальной защиты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населения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по месту жительства и в соответствии с которым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орган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социальной защиты населения обязуется оказать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гражданину государственную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социальную помощь,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а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гражданин –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исполнить положения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социального контракта </a:t>
            </a:r>
            <a:endParaRPr lang="ru-RU" sz="1100" dirty="0" smtClean="0">
              <a:solidFill>
                <a:srgbClr val="000000"/>
              </a:solidFill>
              <a:latin typeface="Arial" charset="0"/>
            </a:endParaRPr>
          </a:p>
          <a:p>
            <a:pPr marL="6350" lvl="2" algn="just" eaLnBrk="0" fontAlgn="base" hangingPunct="0">
              <a:lnSpc>
                <a:spcPts val="1200"/>
              </a:lnSpc>
              <a:spcBef>
                <a:spcPts val="388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полном объеме, 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включая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программу социальной адаптации</a:t>
            </a:r>
            <a:endParaRPr lang="ru-RU" sz="1100" dirty="0">
              <a:solidFill>
                <a:srgbClr val="00863D"/>
              </a:solidFill>
              <a:latin typeface="Arial" charset="0"/>
            </a:endParaRPr>
          </a:p>
          <a:p>
            <a:pPr eaLnBrk="0" fontAlgn="base" hangingPunct="0">
              <a:lnSpc>
                <a:spcPts val="16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СОЦИАЛЬНЫЙ КОНТРАКТ РАСТОРГАЕТСЯ </a:t>
            </a:r>
            <a:br>
              <a:rPr lang="ru-RU" sz="12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ДОСРОЧНО В СЛУЧАЯХ:</a:t>
            </a:r>
            <a:endParaRPr lang="ru-RU" sz="1200" b="1" dirty="0">
              <a:solidFill>
                <a:srgbClr val="0070C0"/>
              </a:solidFill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</a:pP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dirty="0" smtClean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прекращения </a:t>
            </a:r>
            <a:r>
              <a:rPr lang="ru-RU" sz="1100" dirty="0" smtClean="0">
                <a:latin typeface="Arial" charset="0"/>
              </a:rPr>
              <a:t>ИПД в период действия социального</a:t>
            </a:r>
            <a:r>
              <a:rPr lang="ru-RU" sz="1100" dirty="0"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 </a:t>
            </a:r>
          </a:p>
          <a:p>
            <a:pPr marL="288925" lvl="3" indent="-285750" algn="just" eaLnBrk="0" fontAlgn="base" hangingPunct="0">
              <a:lnSpc>
                <a:spcPts val="1200"/>
              </a:lnSpc>
              <a:spcAft>
                <a:spcPts val="600"/>
              </a:spcAft>
            </a:pPr>
            <a:r>
              <a:rPr lang="ru-RU" sz="1100" dirty="0" smtClean="0">
                <a:latin typeface="Arial" charset="0"/>
              </a:rPr>
              <a:t>     контракта;</a:t>
            </a:r>
            <a:endParaRPr lang="ru-RU" sz="1100" dirty="0"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</a:pPr>
            <a:r>
              <a:rPr lang="ru-RU" sz="1100" dirty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dirty="0">
                <a:solidFill>
                  <a:srgbClr val="00863D"/>
                </a:solidFill>
                <a:latin typeface="Arial" charset="0"/>
              </a:rPr>
              <a:t> </a:t>
            </a:r>
            <a:r>
              <a:rPr lang="ru-RU" sz="1100" dirty="0" smtClean="0">
                <a:latin typeface="Arial" charset="0"/>
              </a:rPr>
              <a:t>расходования </a:t>
            </a:r>
            <a:r>
              <a:rPr lang="ru-RU" sz="1100" dirty="0" smtClean="0">
                <a:latin typeface="Arial" charset="0"/>
              </a:rPr>
              <a:t>денежных средств на цели, не </a:t>
            </a: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dirty="0" smtClean="0">
                <a:latin typeface="Arial" charset="0"/>
              </a:rPr>
              <a:t>     предусмотренные программой социальной адаптации;</a:t>
            </a:r>
            <a:r>
              <a:rPr lang="ru-RU" sz="1100" dirty="0">
                <a:solidFill>
                  <a:srgbClr val="0070C0"/>
                </a:solidFill>
                <a:latin typeface="Arial" charset="0"/>
              </a:rPr>
              <a:t> </a:t>
            </a:r>
            <a:endParaRPr lang="ru-RU" sz="1100" dirty="0" smtClean="0">
              <a:solidFill>
                <a:srgbClr val="0070C0"/>
              </a:solidFill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100" dirty="0" smtClean="0">
                <a:latin typeface="Arial" charset="0"/>
              </a:rPr>
              <a:t>невыполнения мероприятий программы социальной</a:t>
            </a: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dirty="0" smtClean="0">
                <a:latin typeface="Arial" charset="0"/>
              </a:rPr>
              <a:t>     адаптации;</a:t>
            </a:r>
            <a:r>
              <a:rPr lang="ru-RU" sz="1100" dirty="0">
                <a:solidFill>
                  <a:srgbClr val="0070C0"/>
                </a:solidFill>
                <a:latin typeface="Arial" charset="0"/>
              </a:rPr>
              <a:t> </a:t>
            </a:r>
            <a:endParaRPr lang="ru-RU" sz="1100" dirty="0" smtClean="0">
              <a:solidFill>
                <a:srgbClr val="0070C0"/>
              </a:solidFill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100" dirty="0">
                <a:latin typeface="Arial" charset="0"/>
              </a:rPr>
              <a:t>потери трудоспособности гражданина с которым  </a:t>
            </a:r>
            <a:endParaRPr lang="ru-RU" sz="1100" dirty="0" smtClean="0"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dirty="0" smtClean="0">
                <a:latin typeface="Arial" charset="0"/>
              </a:rPr>
              <a:t>     заключен </a:t>
            </a:r>
            <a:r>
              <a:rPr lang="ru-RU" sz="1100" dirty="0">
                <a:latin typeface="Arial" charset="0"/>
              </a:rPr>
              <a:t>социальный контракт</a:t>
            </a: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;</a:t>
            </a:r>
            <a:r>
              <a:rPr lang="ru-RU" sz="1100" dirty="0">
                <a:solidFill>
                  <a:srgbClr val="0070C0"/>
                </a:solidFill>
                <a:latin typeface="Arial" charset="0"/>
              </a:rPr>
              <a:t> </a:t>
            </a:r>
            <a:endParaRPr lang="ru-RU" sz="1100" dirty="0" smtClean="0">
              <a:solidFill>
                <a:srgbClr val="0070C0"/>
              </a:solidFill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► </a:t>
            </a:r>
            <a:r>
              <a:rPr lang="ru-RU" sz="1100" dirty="0" smtClean="0">
                <a:latin typeface="Arial" charset="0"/>
              </a:rPr>
              <a:t>признания гражданина, с которым заключен социальный</a:t>
            </a: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100" dirty="0" smtClean="0">
                <a:latin typeface="Arial" charset="0"/>
              </a:rPr>
              <a:t>     контракт, недееспособным;</a:t>
            </a:r>
            <a:r>
              <a:rPr lang="ru-RU" sz="1100" dirty="0">
                <a:latin typeface="Arial" charset="0"/>
              </a:rPr>
              <a:t> </a:t>
            </a:r>
            <a:endParaRPr lang="ru-RU" sz="1100" dirty="0" smtClean="0">
              <a:latin typeface="Arial" charset="0"/>
            </a:endParaRP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70C0"/>
                </a:solidFill>
                <a:latin typeface="Arial" charset="0"/>
              </a:rPr>
              <a:t>►</a:t>
            </a:r>
            <a:r>
              <a:rPr lang="ru-RU" sz="1100" dirty="0" smtClean="0">
                <a:latin typeface="Arial" charset="0"/>
              </a:rPr>
              <a:t>прекращения заключенного трудового договора в период</a:t>
            </a:r>
          </a:p>
          <a:p>
            <a:pPr marL="288925" lvl="3" indent="-285750" algn="just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charset="0"/>
              </a:rPr>
              <a:t>    действия социального контракта</a:t>
            </a:r>
          </a:p>
          <a:p>
            <a:pPr marL="288925" lvl="3" indent="-285750" algn="just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788024" y="1146223"/>
            <a:ext cx="3249238" cy="1857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charset="0"/>
              </a:rPr>
              <a:t>ЧТО ТАКОЕ САМОЗАНЯТОСТЬ?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7894372"/>
              </p:ext>
            </p:extLst>
          </p:nvPr>
        </p:nvGraphicFramePr>
        <p:xfrm>
          <a:off x="4716015" y="1484784"/>
          <a:ext cx="414935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9579663"/>
              </p:ext>
            </p:extLst>
          </p:nvPr>
        </p:nvGraphicFramePr>
        <p:xfrm>
          <a:off x="4716016" y="2060848"/>
          <a:ext cx="4176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2321470"/>
              </p:ext>
            </p:extLst>
          </p:nvPr>
        </p:nvGraphicFramePr>
        <p:xfrm>
          <a:off x="4716016" y="2852936"/>
          <a:ext cx="416781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9475972"/>
              </p:ext>
            </p:extLst>
          </p:nvPr>
        </p:nvGraphicFramePr>
        <p:xfrm>
          <a:off x="4716016" y="3343087"/>
          <a:ext cx="4176464" cy="87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6237139"/>
              </p:ext>
            </p:extLst>
          </p:nvPr>
        </p:nvGraphicFramePr>
        <p:xfrm>
          <a:off x="4716016" y="4272409"/>
          <a:ext cx="4176464" cy="5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3728803"/>
              </p:ext>
            </p:extLst>
          </p:nvPr>
        </p:nvGraphicFramePr>
        <p:xfrm>
          <a:off x="4716016" y="4874118"/>
          <a:ext cx="4176464" cy="179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107504" y="116632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7504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032048" y="116632"/>
            <a:ext cx="0" cy="66247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7504" y="6741368"/>
            <a:ext cx="892454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7504" y="268876"/>
            <a:ext cx="2778769" cy="359774"/>
            <a:chOff x="0" y="0"/>
            <a:chExt cx="2886273" cy="35977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2886273" cy="35977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7563" y="17563"/>
              <a:ext cx="285114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СОЦИАЛЬНЫЙ КОНТРАКТ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6668</TotalTime>
  <Words>516</Words>
  <Application>Microsoft Office PowerPoint</Application>
  <PresentationFormat>Экран (4:3)</PresentationFormat>
  <Paragraphs>218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oi02 Пелых И.Б.</dc:creator>
  <cp:lastModifiedBy>osv03 Легких Т.М.</cp:lastModifiedBy>
  <cp:revision>73</cp:revision>
  <cp:lastPrinted>2021-11-08T04:56:59Z</cp:lastPrinted>
  <dcterms:created xsi:type="dcterms:W3CDTF">2021-10-25T01:41:04Z</dcterms:created>
  <dcterms:modified xsi:type="dcterms:W3CDTF">2021-11-08T06:29:36Z</dcterms:modified>
</cp:coreProperties>
</file>